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1" r:id="rId1"/>
  </p:sldMasterIdLst>
  <p:sldIdLst>
    <p:sldId id="295" r:id="rId2"/>
    <p:sldId id="325" r:id="rId3"/>
    <p:sldId id="287" r:id="rId4"/>
    <p:sldId id="324" r:id="rId5"/>
    <p:sldId id="322" r:id="rId6"/>
    <p:sldId id="279" r:id="rId7"/>
    <p:sldId id="272" r:id="rId8"/>
    <p:sldId id="301" r:id="rId9"/>
    <p:sldId id="286" r:id="rId10"/>
    <p:sldId id="289" r:id="rId11"/>
    <p:sldId id="306" r:id="rId12"/>
    <p:sldId id="278" r:id="rId13"/>
    <p:sldId id="282" r:id="rId14"/>
    <p:sldId id="302" r:id="rId15"/>
    <p:sldId id="303" r:id="rId16"/>
    <p:sldId id="314" r:id="rId17"/>
    <p:sldId id="323" r:id="rId18"/>
    <p:sldId id="321" r:id="rId19"/>
    <p:sldId id="326" r:id="rId20"/>
    <p:sldId id="317" r:id="rId21"/>
    <p:sldId id="319" r:id="rId22"/>
    <p:sldId id="320" r:id="rId2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27609F"/>
    <a:srgbClr val="FFFF00"/>
    <a:srgbClr val="B3A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652" autoAdjust="0"/>
  </p:normalViewPr>
  <p:slideViewPr>
    <p:cSldViewPr>
      <p:cViewPr varScale="1">
        <p:scale>
          <a:sx n="103" d="100"/>
          <a:sy n="103" d="100"/>
        </p:scale>
        <p:origin x="18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80A5171-DAF8-4858-A227-A4B208B893E7}" type="slidenum">
              <a:rPr lang="en-US" altLang="en-US" smtClean="0"/>
              <a:pPr>
                <a:defRPr/>
              </a:pPr>
              <a:t>‹#›</a:t>
            </a:fld>
            <a:endParaRPr lang="en-US" altLang="en-US" dirty="0"/>
          </a:p>
        </p:txBody>
      </p:sp>
    </p:spTree>
    <p:extLst>
      <p:ext uri="{BB962C8B-B14F-4D97-AF65-F5344CB8AC3E}">
        <p14:creationId xmlns:p14="http://schemas.microsoft.com/office/powerpoint/2010/main" val="374110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3E47955-6E9A-4A94-9CB6-52462EB762C8}" type="slidenum">
              <a:rPr lang="en-US" altLang="en-US" smtClean="0"/>
              <a:pPr>
                <a:defRPr/>
              </a:pPr>
              <a:t>‹#›</a:t>
            </a:fld>
            <a:endParaRPr lang="en-US" altLang="en-US" dirty="0"/>
          </a:p>
        </p:txBody>
      </p:sp>
    </p:spTree>
    <p:extLst>
      <p:ext uri="{BB962C8B-B14F-4D97-AF65-F5344CB8AC3E}">
        <p14:creationId xmlns:p14="http://schemas.microsoft.com/office/powerpoint/2010/main" val="243711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EF3FD29-94C7-426D-91E7-1D036D82CEC9}" type="slidenum">
              <a:rPr lang="en-US" altLang="en-US" smtClean="0"/>
              <a:pPr>
                <a:defRPr/>
              </a:pPr>
              <a:t>‹#›</a:t>
            </a:fld>
            <a:endParaRPr lang="en-US" altLang="en-US" dirty="0"/>
          </a:p>
        </p:txBody>
      </p:sp>
    </p:spTree>
    <p:extLst>
      <p:ext uri="{BB962C8B-B14F-4D97-AF65-F5344CB8AC3E}">
        <p14:creationId xmlns:p14="http://schemas.microsoft.com/office/powerpoint/2010/main" val="4798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53483E-5EA1-49B1-8607-EE6275057A54}" type="slidenum">
              <a:rPr lang="en-US" altLang="en-US" smtClean="0"/>
              <a:pPr>
                <a:defRPr/>
              </a:pPr>
              <a:t>‹#›</a:t>
            </a:fld>
            <a:endParaRPr lang="en-US" altLang="en-US" dirty="0"/>
          </a:p>
        </p:txBody>
      </p:sp>
    </p:spTree>
    <p:extLst>
      <p:ext uri="{BB962C8B-B14F-4D97-AF65-F5344CB8AC3E}">
        <p14:creationId xmlns:p14="http://schemas.microsoft.com/office/powerpoint/2010/main" val="151679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340FF2-20A3-4579-8E8C-1FEC914535C7}" type="slidenum">
              <a:rPr lang="en-US" altLang="en-US" smtClean="0"/>
              <a:pPr>
                <a:defRPr/>
              </a:pPr>
              <a:t>‹#›</a:t>
            </a:fld>
            <a:endParaRPr lang="en-US" altLang="en-US" dirty="0"/>
          </a:p>
        </p:txBody>
      </p:sp>
    </p:spTree>
    <p:extLst>
      <p:ext uri="{BB962C8B-B14F-4D97-AF65-F5344CB8AC3E}">
        <p14:creationId xmlns:p14="http://schemas.microsoft.com/office/powerpoint/2010/main" val="115941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B41C8B6-6935-4CED-BDC4-90A08ACD35F8}" type="slidenum">
              <a:rPr lang="en-US" altLang="en-US" smtClean="0"/>
              <a:pPr>
                <a:defRPr/>
              </a:pPr>
              <a:t>‹#›</a:t>
            </a:fld>
            <a:endParaRPr lang="en-US" altLang="en-US" dirty="0"/>
          </a:p>
        </p:txBody>
      </p:sp>
    </p:spTree>
    <p:extLst>
      <p:ext uri="{BB962C8B-B14F-4D97-AF65-F5344CB8AC3E}">
        <p14:creationId xmlns:p14="http://schemas.microsoft.com/office/powerpoint/2010/main" val="207098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36FA276-210C-4B06-9E93-1D04E6DBC7E9}" type="slidenum">
              <a:rPr lang="en-US" altLang="en-US" smtClean="0"/>
              <a:pPr>
                <a:defRPr/>
              </a:pPr>
              <a:t>‹#›</a:t>
            </a:fld>
            <a:endParaRPr lang="en-US" altLang="en-US" dirty="0"/>
          </a:p>
        </p:txBody>
      </p:sp>
    </p:spTree>
    <p:extLst>
      <p:ext uri="{BB962C8B-B14F-4D97-AF65-F5344CB8AC3E}">
        <p14:creationId xmlns:p14="http://schemas.microsoft.com/office/powerpoint/2010/main" val="18795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0CB6126-F4FB-48BE-92A9-17EB8BDF8BA9}" type="slidenum">
              <a:rPr lang="en-US" altLang="en-US" smtClean="0"/>
              <a:pPr>
                <a:defRPr/>
              </a:pPr>
              <a:t>‹#›</a:t>
            </a:fld>
            <a:endParaRPr lang="en-US" altLang="en-US" dirty="0"/>
          </a:p>
        </p:txBody>
      </p:sp>
    </p:spTree>
    <p:extLst>
      <p:ext uri="{BB962C8B-B14F-4D97-AF65-F5344CB8AC3E}">
        <p14:creationId xmlns:p14="http://schemas.microsoft.com/office/powerpoint/2010/main" val="352197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3315F0A-6830-481E-87EB-93E6B9C83924}" type="slidenum">
              <a:rPr lang="en-US" altLang="en-US" smtClean="0"/>
              <a:pPr>
                <a:defRPr/>
              </a:pPr>
              <a:t>‹#›</a:t>
            </a:fld>
            <a:endParaRPr lang="en-US" altLang="en-US" dirty="0"/>
          </a:p>
        </p:txBody>
      </p:sp>
    </p:spTree>
    <p:extLst>
      <p:ext uri="{BB962C8B-B14F-4D97-AF65-F5344CB8AC3E}">
        <p14:creationId xmlns:p14="http://schemas.microsoft.com/office/powerpoint/2010/main" val="403599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E8FFFA9-B4A6-414F-A3AA-ED843C1248AA}" type="slidenum">
              <a:rPr lang="en-US" altLang="en-US" smtClean="0"/>
              <a:pPr>
                <a:defRPr/>
              </a:pPr>
              <a:t>‹#›</a:t>
            </a:fld>
            <a:endParaRPr lang="en-US" altLang="en-US" dirty="0"/>
          </a:p>
        </p:txBody>
      </p:sp>
    </p:spTree>
    <p:extLst>
      <p:ext uri="{BB962C8B-B14F-4D97-AF65-F5344CB8AC3E}">
        <p14:creationId xmlns:p14="http://schemas.microsoft.com/office/powerpoint/2010/main" val="47769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8F9A6EA-0E1B-4814-8AAA-9AA079E51378}" type="slidenum">
              <a:rPr lang="en-US" altLang="en-US" smtClean="0"/>
              <a:pPr>
                <a:defRPr/>
              </a:pPr>
              <a:t>‹#›</a:t>
            </a:fld>
            <a:endParaRPr lang="en-US" altLang="en-US" dirty="0"/>
          </a:p>
        </p:txBody>
      </p:sp>
    </p:spTree>
    <p:extLst>
      <p:ext uri="{BB962C8B-B14F-4D97-AF65-F5344CB8AC3E}">
        <p14:creationId xmlns:p14="http://schemas.microsoft.com/office/powerpoint/2010/main" val="169178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97DC7DA-2491-4C20-9FE2-CF6A43BEDD4C}" type="slidenum">
              <a:rPr lang="en-US" altLang="en-US" smtClean="0"/>
              <a:pPr>
                <a:defRPr/>
              </a:pPr>
              <a:t>‹#›</a:t>
            </a:fld>
            <a:endParaRPr lang="en-US" altLang="en-US" dirty="0"/>
          </a:p>
        </p:txBody>
      </p:sp>
    </p:spTree>
    <p:extLst>
      <p:ext uri="{BB962C8B-B14F-4D97-AF65-F5344CB8AC3E}">
        <p14:creationId xmlns:p14="http://schemas.microsoft.com/office/powerpoint/2010/main" val="237436736"/>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cid:EF94ED16-803A-4D65-9B83-A0A8356C10F1" TargetMode="External"/><Relationship Id="rId7" Type="http://schemas.openxmlformats.org/officeDocument/2006/relationships/image" Target="cid:D64E4143-22C9-44BE-92C9-5F2908663E89" TargetMode="External"/><Relationship Id="rId12"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cid:CFD04CDF-350C-4774-A1AB-FC06C6F5F4BB" TargetMode="External"/><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ceartambassador@gmail.com" TargetMode="External"/><Relationship Id="rId2" Type="http://schemas.openxmlformats.org/officeDocument/2006/relationships/hyperlink" Target="mailto:ptsa.artambassador@gmail.com" TargetMode="External"/><Relationship Id="rId1" Type="http://schemas.openxmlformats.org/officeDocument/2006/relationships/slideLayout" Target="../slideLayouts/slideLayout2.xml"/><Relationship Id="rId5" Type="http://schemas.openxmlformats.org/officeDocument/2006/relationships/hyperlink" Target="mailto:aceartambassador@gmail.com" TargetMode="External"/><Relationship Id="rId4" Type="http://schemas.openxmlformats.org/officeDocument/2006/relationships/hyperlink" Target="mailto:prartambassador@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83509" y="914400"/>
            <a:ext cx="391318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2001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endParaRPr lang="en-US" altLang="en-US" sz="2400" b="0" dirty="0">
              <a:latin typeface="Arial" panose="020B0604020202020204" pitchFamily="34" charset="0"/>
            </a:endParaRPr>
          </a:p>
          <a:p>
            <a:pPr algn="ctr" eaLnBrk="1" hangingPunct="1">
              <a:spcBef>
                <a:spcPct val="0"/>
              </a:spcBef>
              <a:buFontTx/>
              <a:buNone/>
            </a:pPr>
            <a:r>
              <a:rPr lang="en-US" altLang="en-US" sz="2400" dirty="0">
                <a:latin typeface="Arial" panose="020B0604020202020204" pitchFamily="34" charset="0"/>
              </a:rPr>
              <a:t>Jackson Pollock</a:t>
            </a:r>
            <a:endParaRPr lang="en-US" altLang="en-US" sz="2400" u="sng" dirty="0">
              <a:latin typeface="Arial" panose="020B0604020202020204" pitchFamily="34" charset="0"/>
            </a:endParaRPr>
          </a:p>
          <a:p>
            <a:pPr eaLnBrk="1" hangingPunct="1">
              <a:spcBef>
                <a:spcPct val="0"/>
              </a:spcBef>
              <a:buFontTx/>
              <a:buNone/>
            </a:pPr>
            <a:endParaRPr lang="en-US" altLang="en-US" sz="1800" b="0" dirty="0">
              <a:latin typeface="Arial" panose="020B0604020202020204" pitchFamily="34" charset="0"/>
            </a:endParaRPr>
          </a:p>
          <a:p>
            <a:pPr eaLnBrk="1" hangingPunct="1">
              <a:spcBef>
                <a:spcPct val="0"/>
              </a:spcBef>
              <a:buFontTx/>
              <a:buNone/>
            </a:pPr>
            <a:endParaRPr lang="en-US" altLang="en-US" sz="800" b="0" dirty="0">
              <a:latin typeface="Arial" panose="020B0604020202020204" pitchFamily="34" charset="0"/>
            </a:endParaRPr>
          </a:p>
          <a:p>
            <a:pPr algn="ctr" eaLnBrk="1" hangingPunct="1">
              <a:spcBef>
                <a:spcPct val="0"/>
              </a:spcBef>
              <a:buFontTx/>
              <a:buNone/>
            </a:pPr>
            <a:r>
              <a:rPr lang="en-US" altLang="en-US" sz="2000" b="0" u="sng" dirty="0">
                <a:latin typeface="Arial" panose="020B0604020202020204" pitchFamily="34" charset="0"/>
              </a:rPr>
              <a:t>“</a:t>
            </a:r>
            <a:r>
              <a:rPr lang="en-US" altLang="en-US" sz="2000" u="sng" dirty="0">
                <a:latin typeface="Arial" panose="020B0604020202020204" pitchFamily="34" charset="0"/>
              </a:rPr>
              <a:t>Paint Like Pollock”</a:t>
            </a:r>
          </a:p>
          <a:p>
            <a:pPr algn="ctr" eaLnBrk="1" hangingPunct="1">
              <a:spcBef>
                <a:spcPct val="0"/>
              </a:spcBef>
              <a:buFontTx/>
              <a:buNone/>
            </a:pPr>
            <a:r>
              <a:rPr lang="en-US" altLang="en-US" dirty="0">
                <a:latin typeface="Arial" panose="020B0604020202020204" pitchFamily="34" charset="0"/>
              </a:rPr>
              <a:t>By Teri Allart</a:t>
            </a:r>
          </a:p>
          <a:p>
            <a:pPr algn="ctr" eaLnBrk="1" hangingPunct="1">
              <a:spcBef>
                <a:spcPct val="0"/>
              </a:spcBef>
              <a:buFontTx/>
              <a:buNone/>
            </a:pPr>
            <a:endParaRPr lang="en-US" altLang="en-US" sz="2000" dirty="0">
              <a:latin typeface="Arial" panose="020B0604020202020204" pitchFamily="34" charset="0"/>
            </a:endParaRPr>
          </a:p>
          <a:p>
            <a:pPr algn="ctr" eaLnBrk="1" hangingPunct="1">
              <a:spcBef>
                <a:spcPct val="0"/>
              </a:spcBef>
              <a:buFontTx/>
              <a:buNone/>
            </a:pPr>
            <a:endParaRPr lang="en-US" altLang="en-US" sz="2000" dirty="0">
              <a:latin typeface="Arial" panose="020B0604020202020204" pitchFamily="34" charset="0"/>
            </a:endParaRPr>
          </a:p>
          <a:p>
            <a:pPr lvl="1" eaLnBrk="1" hangingPunct="1">
              <a:spcBef>
                <a:spcPct val="0"/>
              </a:spcBef>
              <a:buClrTx/>
              <a:buFont typeface="Arial" panose="020B0604020202020204" pitchFamily="34" charset="0"/>
              <a:buChar char="•"/>
            </a:pPr>
            <a:r>
              <a:rPr lang="en-US" altLang="en-US" sz="1800" b="1" dirty="0">
                <a:latin typeface="Arial" panose="020B0604020202020204" pitchFamily="34" charset="0"/>
              </a:rPr>
              <a:t>Supply List</a:t>
            </a:r>
          </a:p>
          <a:p>
            <a:pPr lvl="1" eaLnBrk="1" hangingPunct="1">
              <a:spcBef>
                <a:spcPct val="0"/>
              </a:spcBef>
              <a:buClrTx/>
              <a:buFont typeface="Arial" panose="020B0604020202020204" pitchFamily="34" charset="0"/>
              <a:buChar char="•"/>
            </a:pPr>
            <a:r>
              <a:rPr lang="en-US" altLang="en-US" sz="1800" b="1" dirty="0">
                <a:latin typeface="Arial" panose="020B0604020202020204" pitchFamily="34" charset="0"/>
              </a:rPr>
              <a:t>Project Time Line</a:t>
            </a:r>
          </a:p>
          <a:p>
            <a:pPr lvl="1" eaLnBrk="1" hangingPunct="1">
              <a:spcBef>
                <a:spcPct val="0"/>
              </a:spcBef>
              <a:buClrTx/>
              <a:buFont typeface="Arial" panose="020B0604020202020204" pitchFamily="34" charset="0"/>
              <a:buChar char="•"/>
            </a:pPr>
            <a:r>
              <a:rPr lang="en-US" altLang="en-US" sz="1800" b="1" dirty="0">
                <a:latin typeface="Arial" panose="020B0604020202020204" pitchFamily="34" charset="0"/>
              </a:rPr>
              <a:t>Training</a:t>
            </a:r>
          </a:p>
          <a:p>
            <a:pPr lvl="1" eaLnBrk="1" hangingPunct="1">
              <a:spcBef>
                <a:spcPct val="0"/>
              </a:spcBef>
              <a:buClrTx/>
              <a:buFont typeface="Arial" panose="020B0604020202020204" pitchFamily="34" charset="0"/>
              <a:buChar char="•"/>
            </a:pPr>
            <a:r>
              <a:rPr lang="en-US" altLang="en-US" sz="1800" b="1" dirty="0">
                <a:latin typeface="Arial" panose="020B0604020202020204" pitchFamily="34" charset="0"/>
              </a:rPr>
              <a:t>Prep</a:t>
            </a:r>
          </a:p>
          <a:p>
            <a:pPr lvl="1" eaLnBrk="1" hangingPunct="1">
              <a:spcBef>
                <a:spcPct val="0"/>
              </a:spcBef>
              <a:buClrTx/>
              <a:buFont typeface="Arial" panose="020B0604020202020204" pitchFamily="34" charset="0"/>
              <a:buChar char="•"/>
            </a:pPr>
            <a:r>
              <a:rPr lang="en-US" altLang="en-US" sz="1800" b="1" dirty="0">
                <a:latin typeface="Arial" panose="020B0604020202020204" pitchFamily="34" charset="0"/>
              </a:rPr>
              <a:t>Project Outline</a:t>
            </a:r>
          </a:p>
          <a:p>
            <a:pPr lvl="1" eaLnBrk="1" hangingPunct="1">
              <a:spcBef>
                <a:spcPct val="0"/>
              </a:spcBef>
              <a:buClrTx/>
              <a:buFont typeface="Arial" panose="020B0604020202020204" pitchFamily="34" charset="0"/>
              <a:buChar char="•"/>
            </a:pPr>
            <a:r>
              <a:rPr lang="en-US" altLang="en-US" sz="1800" b="1" dirty="0">
                <a:latin typeface="Arial" panose="020B0604020202020204" pitchFamily="34" charset="0"/>
              </a:rPr>
              <a:t>Volunteer Duties</a:t>
            </a:r>
          </a:p>
          <a:p>
            <a:pPr eaLnBrk="1" hangingPunct="1">
              <a:spcBef>
                <a:spcPct val="0"/>
              </a:spcBef>
              <a:buFontTx/>
              <a:buNone/>
            </a:pPr>
            <a:endParaRPr lang="en-US" altLang="en-US" sz="2000" dirty="0">
              <a:latin typeface="Arial" panose="020B0604020202020204" pitchFamily="34" charset="0"/>
            </a:endParaRPr>
          </a:p>
          <a:p>
            <a:pPr eaLnBrk="1" hangingPunct="1">
              <a:spcBef>
                <a:spcPct val="0"/>
              </a:spcBef>
              <a:buFontTx/>
              <a:buNone/>
            </a:pPr>
            <a:endParaRPr lang="en-US" altLang="en-US" sz="800" dirty="0">
              <a:latin typeface="Arial" panose="020B0604020202020204" pitchFamily="34" charset="0"/>
            </a:endParaRPr>
          </a:p>
          <a:p>
            <a:pPr eaLnBrk="1" hangingPunct="1">
              <a:spcBef>
                <a:spcPct val="0"/>
              </a:spcBef>
              <a:buFontTx/>
              <a:buNone/>
            </a:pPr>
            <a:r>
              <a:rPr lang="en-US" altLang="en-US" sz="1400" b="0" u="sng" dirty="0">
                <a:latin typeface="Arial" panose="020B0604020202020204" pitchFamily="34" charset="0"/>
              </a:rPr>
              <a:t>(3) Stations:</a:t>
            </a:r>
          </a:p>
          <a:p>
            <a:pPr eaLnBrk="1" hangingPunct="1">
              <a:spcBef>
                <a:spcPct val="0"/>
              </a:spcBef>
              <a:buFontTx/>
              <a:buNone/>
            </a:pPr>
            <a:r>
              <a:rPr lang="en-US" altLang="en-US" sz="1400" b="0" dirty="0">
                <a:latin typeface="Arial" panose="020B0604020202020204" pitchFamily="34" charset="0"/>
              </a:rPr>
              <a:t>Station #1: Large Class Pollock</a:t>
            </a:r>
          </a:p>
          <a:p>
            <a:pPr eaLnBrk="1" hangingPunct="1">
              <a:spcBef>
                <a:spcPct val="0"/>
              </a:spcBef>
              <a:buFontTx/>
              <a:buNone/>
            </a:pPr>
            <a:r>
              <a:rPr lang="en-US" altLang="en-US" sz="1400" b="0" dirty="0">
                <a:latin typeface="Arial" panose="020B0604020202020204" pitchFamily="34" charset="0"/>
              </a:rPr>
              <a:t>Station #2: Art Canvas</a:t>
            </a:r>
          </a:p>
          <a:p>
            <a:pPr eaLnBrk="1" hangingPunct="1">
              <a:spcBef>
                <a:spcPct val="0"/>
              </a:spcBef>
              <a:buFontTx/>
              <a:buNone/>
            </a:pPr>
            <a:r>
              <a:rPr lang="en-US" altLang="en-US" sz="1400" b="0" dirty="0">
                <a:latin typeface="Arial" panose="020B0604020202020204" pitchFamily="34" charset="0"/>
              </a:rPr>
              <a:t>Station #3: White Office Folders  </a:t>
            </a:r>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36600"/>
            <a:ext cx="28194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381000" y="179715"/>
            <a:ext cx="272972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400" u="sng" dirty="0">
                <a:latin typeface="Arial" panose="020B0604020202020204" pitchFamily="34" charset="0"/>
              </a:rPr>
              <a:t>Kindergarten Art Ambassador</a:t>
            </a:r>
          </a:p>
          <a:p>
            <a:pPr eaLnBrk="1" hangingPunct="1">
              <a:spcBef>
                <a:spcPct val="0"/>
              </a:spcBef>
              <a:buFontTx/>
              <a:buNone/>
            </a:pPr>
            <a:r>
              <a:rPr lang="en-US" altLang="en-US" sz="1400" dirty="0">
                <a:latin typeface="Arial" panose="020B0604020202020204" pitchFamily="34" charset="0"/>
              </a:rPr>
              <a:t>Pittsford PTSA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29475" y="4886325"/>
            <a:ext cx="1905000" cy="14287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0331" y="4648200"/>
            <a:ext cx="254000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6200" y="338137"/>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2001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u="sng" dirty="0">
                <a:latin typeface="Arial" panose="020B0604020202020204" pitchFamily="34" charset="0"/>
              </a:rPr>
              <a:t>AT TRAINING:  Let volunteers know problem spots (YOU TOO):</a:t>
            </a:r>
          </a:p>
          <a:p>
            <a:pPr eaLnBrk="1" hangingPunct="1">
              <a:spcBef>
                <a:spcPct val="0"/>
              </a:spcBef>
              <a:buFontTx/>
              <a:buNone/>
            </a:pPr>
            <a:r>
              <a:rPr lang="en-US" altLang="en-US" sz="1400" b="0" u="sng" dirty="0">
                <a:latin typeface="Arial" panose="020B0604020202020204" pitchFamily="34" charset="0"/>
              </a:rPr>
              <a:t> </a:t>
            </a:r>
          </a:p>
          <a:p>
            <a:pPr eaLnBrk="1" hangingPunct="1">
              <a:spcBef>
                <a:spcPct val="0"/>
              </a:spcBef>
              <a:buFontTx/>
              <a:buNone/>
            </a:pPr>
            <a:endParaRPr lang="en-US" altLang="en-US" sz="1400" b="0" u="sng" dirty="0">
              <a:latin typeface="Arial" panose="020B0604020202020204" pitchFamily="34" charset="0"/>
            </a:endParaRPr>
          </a:p>
          <a:p>
            <a:pPr marL="457200" lvl="1" indent="0" eaLnBrk="1" hangingPunct="1">
              <a:spcBef>
                <a:spcPct val="0"/>
              </a:spcBef>
              <a:buClrTx/>
              <a:buNone/>
            </a:pPr>
            <a:endParaRPr lang="en-US" altLang="en-US" sz="900" dirty="0">
              <a:latin typeface="Arial" panose="020B0604020202020204" pitchFamily="34" charset="0"/>
            </a:endParaRPr>
          </a:p>
          <a:p>
            <a:pPr lvl="1" eaLnBrk="1" hangingPunct="1">
              <a:spcBef>
                <a:spcPct val="0"/>
              </a:spcBef>
              <a:buClrTx/>
              <a:buFont typeface="Arial" panose="020B0604020202020204" pitchFamily="34" charset="0"/>
              <a:buChar char="•"/>
            </a:pPr>
            <a:r>
              <a:rPr lang="en-US" altLang="en-US" sz="900" dirty="0">
                <a:latin typeface="Arial" panose="020B0604020202020204" pitchFamily="34" charset="0"/>
              </a:rPr>
              <a:t>VIP:  HAVE STUDENTS take off their shoes BEFORE the project</a:t>
            </a:r>
          </a:p>
          <a:p>
            <a:pPr lvl="1" eaLnBrk="1" hangingPunct="1">
              <a:spcBef>
                <a:spcPct val="0"/>
              </a:spcBef>
              <a:buClrTx/>
              <a:buFont typeface="Arial" panose="020B0604020202020204" pitchFamily="34" charset="0"/>
              <a:buChar char="•"/>
            </a:pPr>
            <a:endParaRPr lang="en-US" altLang="en-US" sz="900" dirty="0">
              <a:latin typeface="Arial" panose="020B0604020202020204" pitchFamily="34" charset="0"/>
            </a:endParaRPr>
          </a:p>
          <a:p>
            <a:pPr lvl="1" eaLnBrk="1" hangingPunct="1">
              <a:spcBef>
                <a:spcPct val="0"/>
              </a:spcBef>
              <a:buClrTx/>
              <a:buFont typeface="Arial" panose="020B0604020202020204" pitchFamily="34" charset="0"/>
              <a:buChar char="•"/>
            </a:pPr>
            <a:r>
              <a:rPr lang="en-US" altLang="en-US" sz="900" dirty="0">
                <a:latin typeface="Arial" panose="020B0604020202020204" pitchFamily="34" charset="0"/>
              </a:rPr>
              <a:t>Project is done in their socks!  Due to Health Laws students need to be in socks, not bare feet.</a:t>
            </a:r>
          </a:p>
          <a:p>
            <a:pPr lvl="1" eaLnBrk="1" hangingPunct="1">
              <a:spcBef>
                <a:spcPct val="0"/>
              </a:spcBef>
              <a:buClrTx/>
              <a:buFont typeface="Arial" panose="020B0604020202020204" pitchFamily="34" charset="0"/>
              <a:buChar char="•"/>
            </a:pPr>
            <a:endParaRPr lang="en-US" altLang="en-US" sz="900" dirty="0">
              <a:latin typeface="Arial" panose="020B0604020202020204" pitchFamily="34" charset="0"/>
            </a:endParaRPr>
          </a:p>
          <a:p>
            <a:pPr lvl="1" eaLnBrk="1" hangingPunct="1">
              <a:spcBef>
                <a:spcPct val="0"/>
              </a:spcBef>
              <a:buClrTx/>
              <a:buFont typeface="Arial" panose="020B0604020202020204" pitchFamily="34" charset="0"/>
              <a:buChar char="•"/>
            </a:pPr>
            <a:r>
              <a:rPr lang="en-US" altLang="en-US" sz="900" dirty="0">
                <a:latin typeface="Arial" panose="020B0604020202020204" pitchFamily="34" charset="0"/>
              </a:rPr>
              <a:t>Ask VOL to take their shoes off too; easier to clean floors and we won’t hurt small toes if we step on them.</a:t>
            </a:r>
          </a:p>
          <a:p>
            <a:pPr lvl="1" eaLnBrk="1" hangingPunct="1">
              <a:spcBef>
                <a:spcPct val="0"/>
              </a:spcBef>
              <a:buClrTx/>
              <a:buFont typeface="Arial" panose="020B0604020202020204" pitchFamily="34" charset="0"/>
              <a:buChar char="•"/>
            </a:pPr>
            <a:endParaRPr lang="en-US" altLang="en-US" sz="900" dirty="0">
              <a:latin typeface="Arial" panose="020B0604020202020204" pitchFamily="34" charset="0"/>
            </a:endParaRPr>
          </a:p>
          <a:p>
            <a:pPr lvl="1" eaLnBrk="1" hangingPunct="1">
              <a:spcBef>
                <a:spcPct val="0"/>
              </a:spcBef>
              <a:buClrTx/>
              <a:buFont typeface="Arial" panose="020B0604020202020204" pitchFamily="34" charset="0"/>
              <a:buChar char="•"/>
            </a:pPr>
            <a:r>
              <a:rPr lang="en-US" altLang="en-US" sz="900" dirty="0">
                <a:latin typeface="Arial" panose="020B0604020202020204" pitchFamily="34" charset="0"/>
              </a:rPr>
              <a:t>Have to remind students their TOOLS  should NEVER touch their art</a:t>
            </a:r>
          </a:p>
          <a:p>
            <a:pPr lvl="1" eaLnBrk="1" hangingPunct="1">
              <a:spcBef>
                <a:spcPct val="0"/>
              </a:spcBef>
              <a:buClrTx/>
              <a:buFont typeface="Arial" panose="020B0604020202020204" pitchFamily="34" charset="0"/>
              <a:buChar char="•"/>
            </a:pPr>
            <a:endParaRPr lang="en-US" altLang="en-US" sz="900" dirty="0">
              <a:latin typeface="Arial" panose="020B0604020202020204" pitchFamily="34" charset="0"/>
            </a:endParaRPr>
          </a:p>
          <a:p>
            <a:pPr lvl="1">
              <a:spcBef>
                <a:spcPct val="0"/>
              </a:spcBef>
              <a:buClrTx/>
              <a:buFont typeface="Arial" panose="020B0604020202020204" pitchFamily="34" charset="0"/>
              <a:buChar char="•"/>
            </a:pPr>
            <a:r>
              <a:rPr lang="en-US" altLang="en-US" sz="900" dirty="0">
                <a:latin typeface="Arial" panose="020B0604020202020204" pitchFamily="34" charset="0"/>
              </a:rPr>
              <a:t>Use (4) RV carts or something with lots of shelves </a:t>
            </a:r>
            <a:r>
              <a:rPr lang="en-US" altLang="en-US" sz="900" u="sng" dirty="0">
                <a:latin typeface="Arial" panose="020B0604020202020204" pitchFamily="34" charset="0"/>
              </a:rPr>
              <a:t>on wheels </a:t>
            </a:r>
            <a:r>
              <a:rPr lang="en-US" altLang="en-US" sz="900" dirty="0">
                <a:latin typeface="Arial" panose="020B0604020202020204" pitchFamily="34" charset="0"/>
              </a:rPr>
              <a:t>(art </a:t>
            </a:r>
            <a:r>
              <a:rPr lang="en-US" altLang="en-US" sz="900" dirty="0" err="1">
                <a:latin typeface="Arial" panose="020B0604020202020204" pitchFamily="34" charset="0"/>
              </a:rPr>
              <a:t>dept</a:t>
            </a:r>
            <a:r>
              <a:rPr lang="en-US" altLang="en-US" sz="900" dirty="0">
                <a:latin typeface="Arial" panose="020B0604020202020204" pitchFamily="34" charset="0"/>
              </a:rPr>
              <a:t> might have a cart w/wheels) to move wet projects (FLAT) to the drying area. </a:t>
            </a:r>
          </a:p>
          <a:p>
            <a:pPr lvl="1" eaLnBrk="1" hangingPunct="1">
              <a:spcBef>
                <a:spcPct val="0"/>
              </a:spcBef>
              <a:buClrTx/>
              <a:buFont typeface="Arial" panose="020B0604020202020204" pitchFamily="34" charset="0"/>
              <a:buChar char="•"/>
            </a:pPr>
            <a:endParaRPr lang="en-US" altLang="en-US" sz="900" dirty="0">
              <a:latin typeface="Arial" panose="020B0604020202020204" pitchFamily="34" charset="0"/>
            </a:endParaRPr>
          </a:p>
          <a:p>
            <a:pPr lvl="1" eaLnBrk="1" hangingPunct="1">
              <a:spcBef>
                <a:spcPct val="0"/>
              </a:spcBef>
              <a:buClrTx/>
              <a:buFont typeface="Arial" panose="020B0604020202020204" pitchFamily="34" charset="0"/>
              <a:buChar char="•"/>
            </a:pPr>
            <a:r>
              <a:rPr lang="en-US" altLang="en-US" sz="900" dirty="0">
                <a:latin typeface="Arial" panose="020B0604020202020204" pitchFamily="34" charset="0"/>
              </a:rPr>
              <a:t>Takes 30-minutes to set up:</a:t>
            </a:r>
          </a:p>
          <a:p>
            <a:pPr lvl="2">
              <a:spcBef>
                <a:spcPct val="0"/>
              </a:spcBef>
              <a:buClrTx/>
              <a:buFont typeface="Wingdings" panose="05000000000000000000" pitchFamily="2" charset="2"/>
              <a:buChar char="Ø"/>
            </a:pPr>
            <a:r>
              <a:rPr lang="en-US" altLang="en-US" sz="900" dirty="0">
                <a:latin typeface="Arial" panose="020B0604020202020204" pitchFamily="34" charset="0"/>
              </a:rPr>
              <a:t>Lots of paint to be poured.  (14) cups of each color – </a:t>
            </a:r>
            <a:r>
              <a:rPr lang="en-US" altLang="en-US" sz="900" b="1" u="sng" dirty="0">
                <a:solidFill>
                  <a:srgbClr val="FF0000"/>
                </a:solidFill>
                <a:latin typeface="Arial" panose="020B0604020202020204" pitchFamily="34" charset="0"/>
              </a:rPr>
              <a:t>ONLY PUT IN 2” of PAINT!!!!!!!!</a:t>
            </a:r>
          </a:p>
          <a:p>
            <a:pPr lvl="2" eaLnBrk="1" hangingPunct="1">
              <a:spcBef>
                <a:spcPct val="0"/>
              </a:spcBef>
              <a:buClrTx/>
              <a:buFont typeface="Wingdings" panose="05000000000000000000" pitchFamily="2" charset="2"/>
              <a:buChar char="Ø"/>
            </a:pPr>
            <a:r>
              <a:rPr lang="en-US" altLang="en-US" sz="900" dirty="0">
                <a:solidFill>
                  <a:srgbClr val="FF0000"/>
                </a:solidFill>
                <a:latin typeface="Arial" panose="020B0604020202020204" pitchFamily="34" charset="0"/>
              </a:rPr>
              <a:t>Home Depot buckets only get 4” OF WATER</a:t>
            </a:r>
          </a:p>
          <a:p>
            <a:pPr lvl="2" eaLnBrk="1" hangingPunct="1">
              <a:spcBef>
                <a:spcPct val="0"/>
              </a:spcBef>
              <a:buClrTx/>
              <a:buFont typeface="Wingdings" panose="05000000000000000000" pitchFamily="2" charset="2"/>
              <a:buChar char="Ø"/>
            </a:pPr>
            <a:r>
              <a:rPr lang="en-US" altLang="en-US" sz="900" dirty="0">
                <a:latin typeface="Arial" panose="020B0604020202020204" pitchFamily="34" charset="0"/>
              </a:rPr>
              <a:t>Wegmans baggie placed around each art box</a:t>
            </a:r>
          </a:p>
          <a:p>
            <a:pPr lvl="2" eaLnBrk="1" hangingPunct="1">
              <a:spcBef>
                <a:spcPct val="0"/>
              </a:spcBef>
              <a:buClrTx/>
              <a:buFont typeface="Wingdings" panose="05000000000000000000" pitchFamily="2" charset="2"/>
              <a:buChar char="Ø"/>
            </a:pPr>
            <a:r>
              <a:rPr lang="en-US" altLang="en-US" sz="900" dirty="0">
                <a:latin typeface="Arial" panose="020B0604020202020204" pitchFamily="34" charset="0"/>
              </a:rPr>
              <a:t>Need (6-8) banana boxes (there are 2-pcs per box; a TOP and a BOTTOM); depending upon how many students in the class.</a:t>
            </a:r>
          </a:p>
          <a:p>
            <a:pPr lvl="2" eaLnBrk="1" hangingPunct="1">
              <a:spcBef>
                <a:spcPct val="0"/>
              </a:spcBef>
              <a:buClrTx/>
              <a:buFont typeface="Wingdings" panose="05000000000000000000" pitchFamily="2" charset="2"/>
              <a:buChar char="Ø"/>
            </a:pPr>
            <a:r>
              <a:rPr lang="en-US" altLang="en-US" sz="900" dirty="0">
                <a:latin typeface="Arial" panose="020B0604020202020204" pitchFamily="34" charset="0"/>
              </a:rPr>
              <a:t>(4) different colors of glue ONLY go to STATIONS 1 &amp; 2.  </a:t>
            </a:r>
          </a:p>
          <a:p>
            <a:pPr lvl="2" eaLnBrk="1" hangingPunct="1">
              <a:spcBef>
                <a:spcPct val="0"/>
              </a:spcBef>
              <a:buClrTx/>
              <a:buFont typeface="Wingdings" panose="05000000000000000000" pitchFamily="2" charset="2"/>
              <a:buChar char="Ø"/>
            </a:pPr>
            <a:r>
              <a:rPr lang="en-US" altLang="en-US" sz="900" dirty="0">
                <a:latin typeface="Arial" panose="020B0604020202020204" pitchFamily="34" charset="0"/>
              </a:rPr>
              <a:t>Station #3  DOESN’T GET GLUE– white office folders can’t handle the weight</a:t>
            </a:r>
          </a:p>
          <a:p>
            <a:pPr lvl="2" eaLnBrk="1" hangingPunct="1">
              <a:spcBef>
                <a:spcPct val="0"/>
              </a:spcBef>
              <a:buClrTx/>
              <a:buFont typeface="Wingdings" panose="05000000000000000000" pitchFamily="2" charset="2"/>
              <a:buChar char="Ø"/>
            </a:pPr>
            <a:r>
              <a:rPr lang="en-US" altLang="en-US" sz="900" dirty="0">
                <a:latin typeface="Arial" panose="020B0604020202020204" pitchFamily="34" charset="0"/>
              </a:rPr>
              <a:t>Don’t put LABELS on the folders or canvases YET; too hard to find child name… at project ask child their name, find sticker and stick to their project</a:t>
            </a:r>
          </a:p>
          <a:p>
            <a:pPr lvl="2" eaLnBrk="1" hangingPunct="1">
              <a:spcBef>
                <a:spcPct val="0"/>
              </a:spcBef>
              <a:buClrTx/>
              <a:buFont typeface="Wingdings" panose="05000000000000000000" pitchFamily="2" charset="2"/>
              <a:buChar char="Ø"/>
            </a:pPr>
            <a:r>
              <a:rPr lang="en-US" altLang="en-US" sz="900" dirty="0">
                <a:latin typeface="Arial" panose="020B0604020202020204" pitchFamily="34" charset="0"/>
              </a:rPr>
              <a:t>Don’t put folders or canvas into the banana boxes ahead of time.  Keep to the side, get child’s name, add sticker and then put into the banana boxes.</a:t>
            </a:r>
          </a:p>
          <a:p>
            <a:pPr lvl="1" eaLnBrk="1" hangingPunct="1">
              <a:spcBef>
                <a:spcPct val="0"/>
              </a:spcBef>
              <a:buClrTx/>
              <a:buFont typeface="Wingdings" panose="05000000000000000000" pitchFamily="2" charset="2"/>
              <a:buChar char="ü"/>
            </a:pPr>
            <a:endParaRPr lang="en-US" altLang="en-US" sz="900" b="1" dirty="0">
              <a:solidFill>
                <a:srgbClr val="FF0000"/>
              </a:solidFill>
              <a:latin typeface="Arial" panose="020B0604020202020204" pitchFamily="34" charset="0"/>
            </a:endParaRPr>
          </a:p>
          <a:p>
            <a:pPr lvl="1">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rPr>
              <a:t>KIDS are standing at STATION #1,  sitting down or kneeling at STATION #2 and #3</a:t>
            </a:r>
          </a:p>
          <a:p>
            <a:pPr lvl="1">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rPr>
              <a:t>You’ll need to use AV carts to move projects (flat) to drying area, be sure to place plastic bags on them to protect from dripping paint</a:t>
            </a:r>
          </a:p>
          <a:p>
            <a:pPr lvl="1">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rPr>
              <a:t>QUICK  ROTATION! Three 8-minute rotations – USE A TIMER</a:t>
            </a:r>
          </a:p>
          <a:p>
            <a:pPr lvl="1">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rPr>
              <a:t>Play Jazz music if you can, it was Jackson Pollock’s favorite music.</a:t>
            </a:r>
          </a:p>
          <a:p>
            <a:pPr lvl="1">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rPr>
              <a:t>ONLY PUT 2” of paint in the cups!!!   Or… you won’t have enough for all the classes.</a:t>
            </a:r>
          </a:p>
          <a:p>
            <a:pPr lvl="1">
              <a:spcBef>
                <a:spcPct val="0"/>
              </a:spcBef>
              <a:buClrTx/>
              <a:buFont typeface="Arial" panose="020B0604020202020204" pitchFamily="34" charset="0"/>
              <a:buChar char="•"/>
            </a:pPr>
            <a:endParaRPr lang="en-US" altLang="en-US" sz="900" dirty="0">
              <a:latin typeface="Arial" panose="020B0604020202020204" pitchFamily="34" charset="0"/>
            </a:endParaRPr>
          </a:p>
          <a:p>
            <a:pPr lvl="1">
              <a:spcBef>
                <a:spcPct val="0"/>
              </a:spcBef>
              <a:buClrTx/>
              <a:buFont typeface="Arial" panose="020B0604020202020204" pitchFamily="34" charset="0"/>
              <a:buChar char="•"/>
            </a:pPr>
            <a:r>
              <a:rPr lang="en-US" altLang="en-US" sz="900" dirty="0">
                <a:latin typeface="Arial" panose="020B0604020202020204" pitchFamily="34" charset="0"/>
              </a:rPr>
              <a:t>Clean up floors with blue chamois as the kids are painting.  DON”T WAIT or they’ll track it all over the cafeteria.</a:t>
            </a:r>
          </a:p>
          <a:p>
            <a:pPr lvl="1">
              <a:spcBef>
                <a:spcPct val="0"/>
              </a:spcBef>
              <a:buClrTx/>
              <a:buFont typeface="Arial" panose="020B0604020202020204" pitchFamily="34" charset="0"/>
              <a:buChar char="•"/>
            </a:pPr>
            <a:r>
              <a:rPr lang="en-US" altLang="en-US" sz="900" dirty="0">
                <a:latin typeface="Arial" panose="020B0604020202020204" pitchFamily="34" charset="0"/>
              </a:rPr>
              <a:t>Place chamois (2) near each HOME DEPOT buckets, but wring out good!  If you add water to Tempera paint, you get MORE tempera paint!!!  </a:t>
            </a:r>
          </a:p>
          <a:p>
            <a:pPr lvl="1">
              <a:spcBef>
                <a:spcPct val="0"/>
              </a:spcBef>
              <a:buClrTx/>
              <a:buFont typeface="Arial" panose="020B0604020202020204" pitchFamily="34" charset="0"/>
              <a:buChar char="•"/>
            </a:pPr>
            <a:endParaRPr lang="en-US" altLang="en-US" sz="900" b="1" u="sng" dirty="0">
              <a:latin typeface="Arial" panose="020B0604020202020204" pitchFamily="34" charset="0"/>
            </a:endParaRPr>
          </a:p>
          <a:p>
            <a:pPr marL="457200" lvl="1" indent="0">
              <a:spcBef>
                <a:spcPct val="0"/>
              </a:spcBef>
              <a:buClrTx/>
              <a:buNone/>
            </a:pPr>
            <a:r>
              <a:rPr lang="en-US" altLang="en-US" sz="900" b="1" u="sng" dirty="0">
                <a:latin typeface="Arial" panose="020B0604020202020204" pitchFamily="34" charset="0"/>
              </a:rPr>
              <a:t>END OF PROJECT:</a:t>
            </a:r>
          </a:p>
          <a:p>
            <a:pPr lvl="1">
              <a:spcBef>
                <a:spcPct val="0"/>
              </a:spcBef>
              <a:buClrTx/>
              <a:buFont typeface="Arial" panose="020B0604020202020204" pitchFamily="34" charset="0"/>
              <a:buChar char="•"/>
            </a:pPr>
            <a:r>
              <a:rPr lang="en-US" altLang="en-US" sz="900" dirty="0">
                <a:latin typeface="Arial" panose="020B0604020202020204" pitchFamily="34" charset="0"/>
              </a:rPr>
              <a:t>Put station tools into their HOME DEPOT water bucket.  Don’t mix them up and go to Custodian room to wash &amp; dry for next use.</a:t>
            </a:r>
          </a:p>
          <a:p>
            <a:pPr lvl="1">
              <a:spcBef>
                <a:spcPct val="0"/>
              </a:spcBef>
              <a:buClrTx/>
              <a:buFont typeface="Arial" panose="020B0604020202020204" pitchFamily="34" charset="0"/>
              <a:buChar char="•"/>
            </a:pPr>
            <a:r>
              <a:rPr lang="en-US" altLang="en-US" sz="900" dirty="0">
                <a:latin typeface="Arial" panose="020B0604020202020204" pitchFamily="34" charset="0"/>
              </a:rPr>
              <a:t>Remove glues, wipe off, and  re-organize by color for next use.</a:t>
            </a:r>
          </a:p>
          <a:p>
            <a:pPr lvl="1">
              <a:spcBef>
                <a:spcPct val="0"/>
              </a:spcBef>
              <a:buClrTx/>
              <a:buFont typeface="Arial" panose="020B0604020202020204" pitchFamily="34" charset="0"/>
              <a:buChar char="•"/>
            </a:pPr>
            <a:r>
              <a:rPr lang="en-US" altLang="en-US" sz="900" dirty="0">
                <a:latin typeface="Arial" panose="020B0604020202020204" pitchFamily="34" charset="0"/>
              </a:rPr>
              <a:t>Bundle up bags in ART BOXES with (4) cups of paint and throw them into garbage container.</a:t>
            </a:r>
          </a:p>
          <a:p>
            <a:pPr lvl="1">
              <a:spcBef>
                <a:spcPct val="0"/>
              </a:spcBef>
              <a:buClrTx/>
              <a:buFont typeface="Arial" panose="020B0604020202020204" pitchFamily="34" charset="0"/>
              <a:buChar char="•"/>
            </a:pPr>
            <a:r>
              <a:rPr lang="en-US" altLang="en-US" sz="900" dirty="0">
                <a:latin typeface="Arial" panose="020B0604020202020204" pitchFamily="34" charset="0"/>
              </a:rPr>
              <a:t>Re-organize all tools (dried) back into their correct boxes.  </a:t>
            </a:r>
          </a:p>
          <a:p>
            <a:pPr lvl="1">
              <a:spcBef>
                <a:spcPct val="0"/>
              </a:spcBef>
              <a:buClrTx/>
              <a:buFont typeface="Arial" panose="020B0604020202020204" pitchFamily="34" charset="0"/>
              <a:buChar char="•"/>
            </a:pPr>
            <a:endParaRPr lang="en-US" altLang="en-US" sz="900" dirty="0">
              <a:latin typeface="Arial" panose="020B0604020202020204" pitchFamily="34" charset="0"/>
            </a:endParaRPr>
          </a:p>
          <a:p>
            <a:pPr lvl="1">
              <a:spcBef>
                <a:spcPct val="0"/>
              </a:spcBef>
              <a:buClrTx/>
              <a:buFont typeface="Arial" panose="020B0604020202020204" pitchFamily="34" charset="0"/>
              <a:buChar char="•"/>
            </a:pPr>
            <a:r>
              <a:rPr lang="en-US" altLang="en-US" sz="900" dirty="0">
                <a:latin typeface="Arial" panose="020B0604020202020204" pitchFamily="34" charset="0"/>
              </a:rPr>
              <a:t>MOVE large Pollock covered in paint carefully!  Keep it flat!  Must store flat in a room where it can stay for at least 2-days to dry.  </a:t>
            </a:r>
          </a:p>
          <a:p>
            <a:pPr lvl="1">
              <a:spcBef>
                <a:spcPct val="0"/>
              </a:spcBef>
              <a:buClrTx/>
              <a:buFont typeface="Arial" panose="020B0604020202020204" pitchFamily="34" charset="0"/>
              <a:buChar char="•"/>
            </a:pPr>
            <a:r>
              <a:rPr lang="en-US" altLang="en-US" sz="900" dirty="0">
                <a:latin typeface="Arial" panose="020B0604020202020204" pitchFamily="34" charset="0"/>
              </a:rPr>
              <a:t>Have to be creative to find space for all the student’s art to dry (approx 1-day) in the PTSA &amp; School storage behind stage.  Be sure to protect anything underneath projects from dripping paint.  Use plastic bags, plastic tablecloths, etc.</a:t>
            </a:r>
          </a:p>
        </p:txBody>
      </p:sp>
      <p:sp>
        <p:nvSpPr>
          <p:cNvPr id="20483" name="TextBox 2"/>
          <p:cNvSpPr txBox="1">
            <a:spLocks noChangeArrowheads="1"/>
          </p:cNvSpPr>
          <p:nvPr/>
        </p:nvSpPr>
        <p:spPr bwMode="auto">
          <a:xfrm>
            <a:off x="7620000" y="76200"/>
            <a:ext cx="11430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400" u="sng" dirty="0">
                <a:latin typeface="Arial" panose="020B0604020202020204" pitchFamily="34" charset="0"/>
              </a:rPr>
              <a:t>TRAINING</a:t>
            </a:r>
            <a:r>
              <a:rPr lang="en-US" altLang="en-US" sz="1400" dirty="0">
                <a:latin typeface="Arial" panose="020B0604020202020204" pitchFamily="34" charset="0"/>
              </a:rPr>
              <a:t>: 1 of 2</a:t>
            </a:r>
          </a:p>
        </p:txBody>
      </p:sp>
      <p:sp>
        <p:nvSpPr>
          <p:cNvPr id="20484" name="Rectangle 1"/>
          <p:cNvSpPr>
            <a:spLocks noChangeArrowheads="1"/>
          </p:cNvSpPr>
          <p:nvPr/>
        </p:nvSpPr>
        <p:spPr bwMode="auto">
          <a:xfrm>
            <a:off x="7391400" y="838200"/>
            <a:ext cx="1600200"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dirty="0">
                <a:solidFill>
                  <a:srgbClr val="FF0000"/>
                </a:solidFill>
                <a:latin typeface="Arial Narrow" panose="020B0606020202030204" pitchFamily="34" charset="0"/>
              </a:rPr>
              <a:t>Wear shirt, pants and shoes you don’t mind getting paint on!!!</a:t>
            </a:r>
            <a:endParaRPr lang="en-US" altLang="en-US" b="0" dirty="0">
              <a:solidFill>
                <a:srgbClr val="FF0000"/>
              </a:solidFill>
              <a:latin typeface="Arial Narrow" panose="020B0606020202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763000" cy="523875"/>
          </a:xfrm>
          <a:prstGeom prst="rect">
            <a:avLst/>
          </a:prstGeom>
        </p:spPr>
        <p:txBody>
          <a:bodyPr>
            <a:spAutoFit/>
          </a:bodyPr>
          <a:lstStyle/>
          <a:p>
            <a:pPr eaLnBrk="1" hangingPunct="1">
              <a:defRPr/>
            </a:pPr>
            <a:endParaRPr lang="en-US" sz="1400" b="1" dirty="0">
              <a:latin typeface="Arial" charset="0"/>
              <a:cs typeface="Arial" charset="0"/>
            </a:endParaRPr>
          </a:p>
          <a:p>
            <a:pPr marL="171450" indent="-171450" eaLnBrk="1" hangingPunct="1">
              <a:buFont typeface="Arial" panose="020B0604020202020204" pitchFamily="34" charset="0"/>
              <a:buChar char="•"/>
              <a:defRPr/>
            </a:pPr>
            <a:endParaRPr lang="en-US" sz="1400" b="1" dirty="0">
              <a:latin typeface="Arial" charset="0"/>
              <a:cs typeface="Arial" charset="0"/>
            </a:endParaRPr>
          </a:p>
        </p:txBody>
      </p:sp>
      <p:sp>
        <p:nvSpPr>
          <p:cNvPr id="29699" name="TextBox 13"/>
          <p:cNvSpPr txBox="1">
            <a:spLocks noChangeArrowheads="1"/>
          </p:cNvSpPr>
          <p:nvPr/>
        </p:nvSpPr>
        <p:spPr bwMode="auto">
          <a:xfrm>
            <a:off x="7315200" y="161925"/>
            <a:ext cx="16002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000" u="sng" dirty="0">
                <a:latin typeface="Arial" panose="020B0604020202020204" pitchFamily="34" charset="0"/>
              </a:rPr>
              <a:t>TRAINING:</a:t>
            </a:r>
          </a:p>
          <a:p>
            <a:pPr algn="ctr" eaLnBrk="1" hangingPunct="1">
              <a:spcBef>
                <a:spcPct val="0"/>
              </a:spcBef>
              <a:buFontTx/>
              <a:buNone/>
            </a:pPr>
            <a:r>
              <a:rPr lang="en-US" altLang="en-US" sz="1000" dirty="0">
                <a:latin typeface="Arial" panose="020B0604020202020204" pitchFamily="34" charset="0"/>
              </a:rPr>
              <a:t>2 of 2</a:t>
            </a:r>
          </a:p>
        </p:txBody>
      </p:sp>
      <p:sp>
        <p:nvSpPr>
          <p:cNvPr id="29700" name="Rectangle 7"/>
          <p:cNvSpPr>
            <a:spLocks noChangeArrowheads="1"/>
          </p:cNvSpPr>
          <p:nvPr/>
        </p:nvSpPr>
        <p:spPr bwMode="auto">
          <a:xfrm>
            <a:off x="76200" y="76200"/>
            <a:ext cx="27432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dirty="0">
                <a:latin typeface="Arial" panose="020B0604020202020204" pitchFamily="34" charset="0"/>
              </a:rPr>
              <a:t>Kindergarten AA: Jackson Pollock</a:t>
            </a:r>
            <a:r>
              <a:rPr lang="en-US" altLang="en-US" sz="1200" i="1" dirty="0">
                <a:latin typeface="Arial" panose="020B0604020202020204" pitchFamily="34" charset="0"/>
              </a:rPr>
              <a:t> </a:t>
            </a:r>
            <a:endParaRPr lang="en-US" altLang="en-US" sz="1200" dirty="0">
              <a:latin typeface="Arial" panose="020B0604020202020204" pitchFamily="34" charset="0"/>
            </a:endParaRPr>
          </a:p>
        </p:txBody>
      </p:sp>
      <p:sp>
        <p:nvSpPr>
          <p:cNvPr id="29701" name="Rectangle 8"/>
          <p:cNvSpPr>
            <a:spLocks noChangeArrowheads="1"/>
          </p:cNvSpPr>
          <p:nvPr/>
        </p:nvSpPr>
        <p:spPr bwMode="auto">
          <a:xfrm>
            <a:off x="152400" y="3678594"/>
            <a:ext cx="2590800" cy="2862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u="sng" dirty="0">
                <a:latin typeface="Arial Narrow" panose="020B0606020202030204" pitchFamily="34" charset="0"/>
              </a:rPr>
              <a:t>STATION  #1  TOOLS</a:t>
            </a:r>
          </a:p>
          <a:p>
            <a:pPr algn="ctr" eaLnBrk="1" hangingPunct="1">
              <a:spcBef>
                <a:spcPct val="0"/>
              </a:spcBef>
              <a:buFontTx/>
              <a:buNone/>
            </a:pPr>
            <a:endParaRPr lang="en-US" altLang="en-US" sz="1200" u="sng" dirty="0">
              <a:latin typeface="Arial Narrow" panose="020B0606020202030204" pitchFamily="34" charset="0"/>
            </a:endParaRPr>
          </a:p>
          <a:p>
            <a:pPr algn="ctr" eaLnBrk="1" hangingPunct="1">
              <a:spcBef>
                <a:spcPct val="0"/>
              </a:spcBef>
              <a:buFontTx/>
              <a:buNone/>
            </a:pPr>
            <a:r>
              <a:rPr lang="en-US" altLang="en-US" sz="1200" dirty="0">
                <a:latin typeface="Arial Narrow" panose="020B0606020202030204" pitchFamily="34" charset="0"/>
              </a:rPr>
              <a:t>4’x8’ CLASS Pollock</a:t>
            </a:r>
          </a:p>
          <a:p>
            <a:pPr algn="ctr" eaLnBrk="1" hangingPunct="1">
              <a:spcBef>
                <a:spcPct val="0"/>
              </a:spcBef>
              <a:buFontTx/>
              <a:buNone/>
            </a:pPr>
            <a:endParaRPr lang="en-US" altLang="en-US" sz="1200" u="sng" dirty="0">
              <a:latin typeface="Arial Narrow" panose="020B0606020202030204" pitchFamily="34" charset="0"/>
            </a:endParaRPr>
          </a:p>
          <a:p>
            <a:pPr algn="ctr" eaLnBrk="1" hangingPunct="1">
              <a:spcBef>
                <a:spcPct val="0"/>
              </a:spcBef>
              <a:buFontTx/>
              <a:buNone/>
            </a:pPr>
            <a:r>
              <a:rPr lang="en-US" altLang="en-US" sz="1200" dirty="0">
                <a:latin typeface="Arial Narrow" panose="020B0606020202030204" pitchFamily="34" charset="0"/>
              </a:rPr>
              <a:t>Each Station has different tools,</a:t>
            </a:r>
          </a:p>
          <a:p>
            <a:pPr algn="ctr" eaLnBrk="1" hangingPunct="1">
              <a:spcBef>
                <a:spcPct val="0"/>
              </a:spcBef>
              <a:buFontTx/>
              <a:buNone/>
            </a:pPr>
            <a:r>
              <a:rPr lang="en-US" altLang="en-US" sz="1200" u="sng" dirty="0">
                <a:latin typeface="Arial Narrow" panose="020B0606020202030204" pitchFamily="34" charset="0"/>
              </a:rPr>
              <a:t>please check to assure there are:</a:t>
            </a:r>
          </a:p>
          <a:p>
            <a:pPr algn="ctr" eaLnBrk="1" hangingPunct="1">
              <a:spcBef>
                <a:spcPct val="0"/>
              </a:spcBef>
              <a:buFontTx/>
              <a:buNone/>
            </a:pPr>
            <a:endParaRPr lang="en-US" altLang="en-US" sz="1200" u="sng" dirty="0">
              <a:latin typeface="Arial Narrow" panose="020B0606020202030204" pitchFamily="34" charset="0"/>
            </a:endParaRPr>
          </a:p>
          <a:p>
            <a:pPr eaLnBrk="1" hangingPunct="1">
              <a:spcBef>
                <a:spcPct val="0"/>
              </a:spcBef>
              <a:buFontTx/>
              <a:buNone/>
            </a:pPr>
            <a:r>
              <a:rPr lang="en-US" altLang="en-US" sz="1200" b="0" dirty="0">
                <a:latin typeface="Arial Narrow" panose="020B0606020202030204" pitchFamily="34" charset="0"/>
              </a:rPr>
              <a:t>(6) Kitchen Plastic Spoons</a:t>
            </a:r>
          </a:p>
          <a:p>
            <a:pPr eaLnBrk="1" hangingPunct="1">
              <a:spcBef>
                <a:spcPct val="0"/>
              </a:spcBef>
              <a:buFontTx/>
              <a:buNone/>
            </a:pPr>
            <a:r>
              <a:rPr lang="en-US" altLang="en-US" sz="1200" b="0" dirty="0">
                <a:latin typeface="Arial Narrow" panose="020B0606020202030204" pitchFamily="34" charset="0"/>
              </a:rPr>
              <a:t>(6) Finger Pointers</a:t>
            </a:r>
          </a:p>
          <a:p>
            <a:pPr eaLnBrk="1" hangingPunct="1">
              <a:spcBef>
                <a:spcPct val="0"/>
              </a:spcBef>
              <a:buFontTx/>
              <a:buNone/>
            </a:pPr>
            <a:r>
              <a:rPr lang="en-US" altLang="en-US" sz="1200" b="0" dirty="0">
                <a:latin typeface="Arial Narrow" panose="020B0606020202030204" pitchFamily="34" charset="0"/>
              </a:rPr>
              <a:t>(6) Large Whisks</a:t>
            </a:r>
          </a:p>
          <a:p>
            <a:pPr eaLnBrk="1" hangingPunct="1">
              <a:spcBef>
                <a:spcPct val="0"/>
              </a:spcBef>
              <a:buFontTx/>
              <a:buNone/>
            </a:pPr>
            <a:r>
              <a:rPr lang="en-US" altLang="en-US" sz="1200" b="0" dirty="0">
                <a:latin typeface="Arial Narrow" panose="020B0606020202030204" pitchFamily="34" charset="0"/>
              </a:rPr>
              <a:t>(6) Slotted Spoons</a:t>
            </a:r>
          </a:p>
          <a:p>
            <a:pPr eaLnBrk="1" hangingPunct="1">
              <a:spcBef>
                <a:spcPct val="0"/>
              </a:spcBef>
              <a:buFontTx/>
              <a:buNone/>
            </a:pPr>
            <a:r>
              <a:rPr lang="en-US" altLang="en-US" sz="1200" b="0" dirty="0">
                <a:latin typeface="Arial Narrow" panose="020B0606020202030204" pitchFamily="34" charset="0"/>
              </a:rPr>
              <a:t>(6) Fly swatters</a:t>
            </a:r>
          </a:p>
          <a:p>
            <a:pPr eaLnBrk="1" hangingPunct="1">
              <a:spcBef>
                <a:spcPct val="0"/>
              </a:spcBef>
              <a:buFontTx/>
              <a:buNone/>
            </a:pPr>
            <a:r>
              <a:rPr lang="en-US" altLang="en-US" sz="1200" b="0" dirty="0">
                <a:latin typeface="Arial Narrow" panose="020B0606020202030204" pitchFamily="34" charset="0"/>
              </a:rPr>
              <a:t>(6) Candles</a:t>
            </a:r>
          </a:p>
          <a:p>
            <a:pPr eaLnBrk="1" hangingPunct="1">
              <a:spcBef>
                <a:spcPct val="0"/>
              </a:spcBef>
              <a:buFontTx/>
              <a:buNone/>
            </a:pPr>
            <a:r>
              <a:rPr lang="en-US" altLang="en-US" sz="1200" b="0" dirty="0">
                <a:latin typeface="Arial Narrow" panose="020B0606020202030204" pitchFamily="34" charset="0"/>
              </a:rPr>
              <a:t>(6)  Wooden Handled BBQ  brush</a:t>
            </a:r>
          </a:p>
          <a:p>
            <a:pPr eaLnBrk="1" hangingPunct="1">
              <a:spcBef>
                <a:spcPct val="0"/>
              </a:spcBef>
              <a:buFontTx/>
              <a:buNone/>
            </a:pPr>
            <a:r>
              <a:rPr lang="en-US" altLang="en-US" sz="1200" b="0" dirty="0">
                <a:latin typeface="Arial Narrow" panose="020B0606020202030204" pitchFamily="34" charset="0"/>
              </a:rPr>
              <a:t>(6) Paint stir sticks</a:t>
            </a:r>
          </a:p>
        </p:txBody>
      </p:sp>
      <p:sp>
        <p:nvSpPr>
          <p:cNvPr id="29702" name="Rectangle 9"/>
          <p:cNvSpPr>
            <a:spLocks noChangeArrowheads="1"/>
          </p:cNvSpPr>
          <p:nvPr/>
        </p:nvSpPr>
        <p:spPr bwMode="auto">
          <a:xfrm>
            <a:off x="3072104" y="3678594"/>
            <a:ext cx="2743200" cy="2862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u="sng" dirty="0">
                <a:latin typeface="Arial Narrow" panose="020B0606020202030204" pitchFamily="34" charset="0"/>
              </a:rPr>
              <a:t>STATION  #2  TOOLS</a:t>
            </a:r>
          </a:p>
          <a:p>
            <a:pPr algn="ctr" eaLnBrk="1" hangingPunct="1">
              <a:spcBef>
                <a:spcPct val="0"/>
              </a:spcBef>
              <a:buFontTx/>
              <a:buNone/>
            </a:pPr>
            <a:endParaRPr lang="en-US" altLang="en-US" sz="1200" dirty="0">
              <a:latin typeface="Arial Narrow" panose="020B0606020202030204" pitchFamily="34" charset="0"/>
            </a:endParaRPr>
          </a:p>
          <a:p>
            <a:pPr algn="ctr" eaLnBrk="1" hangingPunct="1">
              <a:spcBef>
                <a:spcPct val="0"/>
              </a:spcBef>
              <a:buFontTx/>
              <a:buNone/>
            </a:pPr>
            <a:r>
              <a:rPr lang="en-US" altLang="en-US" sz="1200" dirty="0">
                <a:latin typeface="Arial Narrow" panose="020B0606020202030204" pitchFamily="34" charset="0"/>
              </a:rPr>
              <a:t>Artist Canvas Board</a:t>
            </a:r>
          </a:p>
          <a:p>
            <a:pPr algn="ctr">
              <a:spcBef>
                <a:spcPct val="0"/>
              </a:spcBef>
            </a:pPr>
            <a:endParaRPr lang="en-US" altLang="en-US" sz="1200" dirty="0">
              <a:latin typeface="Arial Narrow" panose="020B0606020202030204" pitchFamily="34" charset="0"/>
            </a:endParaRPr>
          </a:p>
          <a:p>
            <a:pPr algn="ctr">
              <a:spcBef>
                <a:spcPct val="0"/>
              </a:spcBef>
            </a:pPr>
            <a:r>
              <a:rPr lang="en-US" altLang="en-US" sz="1200" dirty="0">
                <a:latin typeface="Arial Narrow" panose="020B0606020202030204" pitchFamily="34" charset="0"/>
              </a:rPr>
              <a:t>Each Station has different tools,</a:t>
            </a:r>
          </a:p>
          <a:p>
            <a:pPr algn="ctr">
              <a:spcBef>
                <a:spcPct val="0"/>
              </a:spcBef>
            </a:pPr>
            <a:r>
              <a:rPr lang="en-US" altLang="en-US" sz="1200" u="sng" dirty="0">
                <a:latin typeface="Arial Narrow" panose="020B0606020202030204" pitchFamily="34" charset="0"/>
              </a:rPr>
              <a:t>please check to assure there are:</a:t>
            </a:r>
          </a:p>
          <a:p>
            <a:pPr algn="ctr" eaLnBrk="1" hangingPunct="1">
              <a:spcBef>
                <a:spcPct val="0"/>
              </a:spcBef>
              <a:buFontTx/>
              <a:buNone/>
            </a:pPr>
            <a:endParaRPr lang="en-US" altLang="en-US" sz="1200" b="0" dirty="0">
              <a:latin typeface="Arial Narrow" panose="020B0606020202030204" pitchFamily="34" charset="0"/>
            </a:endParaRPr>
          </a:p>
          <a:p>
            <a:pPr eaLnBrk="1" hangingPunct="1">
              <a:spcBef>
                <a:spcPct val="0"/>
              </a:spcBef>
              <a:buFontTx/>
              <a:buNone/>
            </a:pPr>
            <a:r>
              <a:rPr lang="en-US" altLang="en-US" sz="1200" b="0" dirty="0">
                <a:latin typeface="Arial Narrow" panose="020B0606020202030204" pitchFamily="34" charset="0"/>
              </a:rPr>
              <a:t>(4) Kitchen Wooden Spoons</a:t>
            </a:r>
          </a:p>
          <a:p>
            <a:pPr eaLnBrk="1" hangingPunct="1">
              <a:spcBef>
                <a:spcPct val="0"/>
              </a:spcBef>
              <a:buFontTx/>
              <a:buNone/>
            </a:pPr>
            <a:r>
              <a:rPr lang="en-US" altLang="en-US" sz="1200" b="0" dirty="0">
                <a:latin typeface="Arial Narrow" panose="020B0606020202030204" pitchFamily="34" charset="0"/>
              </a:rPr>
              <a:t>(4) Small BBQ brushes</a:t>
            </a:r>
          </a:p>
          <a:p>
            <a:pPr eaLnBrk="1" hangingPunct="1">
              <a:spcBef>
                <a:spcPct val="0"/>
              </a:spcBef>
              <a:buFontTx/>
              <a:buNone/>
            </a:pPr>
            <a:r>
              <a:rPr lang="en-US" altLang="en-US" sz="1200" b="0" dirty="0">
                <a:latin typeface="Arial Narrow" panose="020B0606020202030204" pitchFamily="34" charset="0"/>
              </a:rPr>
              <a:t>(4) Paint stir sticks</a:t>
            </a:r>
          </a:p>
          <a:p>
            <a:pPr eaLnBrk="1" hangingPunct="1">
              <a:spcBef>
                <a:spcPct val="0"/>
              </a:spcBef>
              <a:buFontTx/>
              <a:buNone/>
            </a:pPr>
            <a:r>
              <a:rPr lang="en-US" altLang="en-US" sz="1200" b="0" dirty="0">
                <a:latin typeface="Arial Narrow" panose="020B0606020202030204" pitchFamily="34" charset="0"/>
              </a:rPr>
              <a:t>(4) Toothbrushes</a:t>
            </a:r>
          </a:p>
          <a:p>
            <a:pPr eaLnBrk="1" hangingPunct="1">
              <a:spcBef>
                <a:spcPct val="0"/>
              </a:spcBef>
              <a:buFontTx/>
              <a:buNone/>
            </a:pPr>
            <a:r>
              <a:rPr lang="en-US" altLang="en-US" sz="1200" b="0" dirty="0">
                <a:latin typeface="Arial Narrow" panose="020B0606020202030204" pitchFamily="34" charset="0"/>
              </a:rPr>
              <a:t>(4) Spatulas</a:t>
            </a:r>
          </a:p>
          <a:p>
            <a:pPr eaLnBrk="1" hangingPunct="1">
              <a:spcBef>
                <a:spcPct val="0"/>
              </a:spcBef>
              <a:buFontTx/>
              <a:buNone/>
            </a:pPr>
            <a:r>
              <a:rPr lang="en-US" altLang="en-US" sz="1200" b="0" dirty="0">
                <a:latin typeface="Arial Narrow" panose="020B0606020202030204" pitchFamily="34" charset="0"/>
              </a:rPr>
              <a:t>(4) Smaller Whisks</a:t>
            </a:r>
          </a:p>
          <a:p>
            <a:pPr eaLnBrk="1" hangingPunct="1">
              <a:spcBef>
                <a:spcPct val="0"/>
              </a:spcBef>
              <a:buFontTx/>
              <a:buNone/>
            </a:pPr>
            <a:r>
              <a:rPr lang="en-US" altLang="en-US" sz="1200" b="0" dirty="0">
                <a:latin typeface="Arial Narrow" panose="020B0606020202030204" pitchFamily="34" charset="0"/>
              </a:rPr>
              <a:t>(4) Baby Spoons</a:t>
            </a:r>
          </a:p>
          <a:p>
            <a:pPr eaLnBrk="1" hangingPunct="1">
              <a:spcBef>
                <a:spcPct val="0"/>
              </a:spcBef>
              <a:buFontTx/>
              <a:buNone/>
            </a:pPr>
            <a:r>
              <a:rPr lang="en-US" altLang="en-US" sz="1200" b="0" dirty="0">
                <a:latin typeface="Arial Narrow" panose="020B0606020202030204" pitchFamily="34" charset="0"/>
              </a:rPr>
              <a:t>(4) Scoops with LOTS of holes</a:t>
            </a:r>
          </a:p>
        </p:txBody>
      </p:sp>
      <p:sp>
        <p:nvSpPr>
          <p:cNvPr id="29703" name="Rectangle 10"/>
          <p:cNvSpPr>
            <a:spLocks noChangeArrowheads="1"/>
          </p:cNvSpPr>
          <p:nvPr/>
        </p:nvSpPr>
        <p:spPr bwMode="auto">
          <a:xfrm>
            <a:off x="6144208" y="3678594"/>
            <a:ext cx="2743200" cy="3016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u="sng" dirty="0">
                <a:latin typeface="Arial Narrow" panose="020B0606020202030204" pitchFamily="34" charset="0"/>
              </a:rPr>
              <a:t>STATION  #3  TOOLS</a:t>
            </a:r>
          </a:p>
          <a:p>
            <a:pPr algn="ctr" eaLnBrk="1" hangingPunct="1">
              <a:spcBef>
                <a:spcPct val="0"/>
              </a:spcBef>
              <a:buFontTx/>
              <a:buNone/>
            </a:pPr>
            <a:endParaRPr lang="en-US" altLang="en-US" sz="1200" dirty="0">
              <a:latin typeface="Arial Narrow" panose="020B0606020202030204" pitchFamily="34" charset="0"/>
            </a:endParaRPr>
          </a:p>
          <a:p>
            <a:pPr algn="ctr" eaLnBrk="1" hangingPunct="1">
              <a:spcBef>
                <a:spcPct val="0"/>
              </a:spcBef>
              <a:buFontTx/>
              <a:buNone/>
            </a:pPr>
            <a:r>
              <a:rPr lang="en-US" altLang="en-US" sz="1200" dirty="0">
                <a:latin typeface="Arial Narrow" panose="020B0606020202030204" pitchFamily="34" charset="0"/>
              </a:rPr>
              <a:t>White Office Folders</a:t>
            </a:r>
          </a:p>
          <a:p>
            <a:pPr algn="ctr">
              <a:spcBef>
                <a:spcPct val="0"/>
              </a:spcBef>
            </a:pPr>
            <a:endParaRPr lang="en-US" altLang="en-US" sz="1200" dirty="0">
              <a:latin typeface="Arial Narrow" panose="020B0606020202030204" pitchFamily="34" charset="0"/>
            </a:endParaRPr>
          </a:p>
          <a:p>
            <a:pPr algn="ctr">
              <a:spcBef>
                <a:spcPct val="0"/>
              </a:spcBef>
            </a:pPr>
            <a:r>
              <a:rPr lang="en-US" altLang="en-US" sz="1200" dirty="0">
                <a:latin typeface="Arial Narrow" panose="020B0606020202030204" pitchFamily="34" charset="0"/>
              </a:rPr>
              <a:t>Each Station has different tools,</a:t>
            </a:r>
          </a:p>
          <a:p>
            <a:pPr algn="ctr">
              <a:spcBef>
                <a:spcPct val="0"/>
              </a:spcBef>
            </a:pPr>
            <a:r>
              <a:rPr lang="en-US" altLang="en-US" sz="1200" u="sng" dirty="0">
                <a:latin typeface="Arial Narrow" panose="020B0606020202030204" pitchFamily="34" charset="0"/>
              </a:rPr>
              <a:t>please check to assure there are:</a:t>
            </a:r>
          </a:p>
          <a:p>
            <a:pPr algn="ct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0" dirty="0">
                <a:latin typeface="Arial Narrow" panose="020B0606020202030204" pitchFamily="34" charset="0"/>
              </a:rPr>
              <a:t>(4) Bubble Wands</a:t>
            </a:r>
          </a:p>
          <a:p>
            <a:pPr eaLnBrk="1" hangingPunct="1">
              <a:spcBef>
                <a:spcPct val="0"/>
              </a:spcBef>
              <a:buFontTx/>
              <a:buNone/>
            </a:pPr>
            <a:r>
              <a:rPr lang="en-US" altLang="en-US" sz="1200" b="0" dirty="0">
                <a:latin typeface="Arial Narrow" panose="020B0606020202030204" pitchFamily="34" charset="0"/>
              </a:rPr>
              <a:t>(4) Forks</a:t>
            </a:r>
          </a:p>
          <a:p>
            <a:pPr eaLnBrk="1" hangingPunct="1">
              <a:spcBef>
                <a:spcPct val="0"/>
              </a:spcBef>
              <a:buFontTx/>
              <a:buNone/>
            </a:pPr>
            <a:r>
              <a:rPr lang="en-US" altLang="en-US" sz="1200" b="0" dirty="0">
                <a:latin typeface="Arial Narrow" panose="020B0606020202030204" pitchFamily="34" charset="0"/>
              </a:rPr>
              <a:t>(4) School Pencils</a:t>
            </a:r>
          </a:p>
          <a:p>
            <a:pPr eaLnBrk="1" hangingPunct="1">
              <a:spcBef>
                <a:spcPct val="0"/>
              </a:spcBef>
              <a:buFontTx/>
              <a:buNone/>
            </a:pPr>
            <a:r>
              <a:rPr lang="en-US" altLang="en-US" sz="1200" b="0" dirty="0">
                <a:latin typeface="Arial Narrow" panose="020B0606020202030204" pitchFamily="34" charset="0"/>
              </a:rPr>
              <a:t>(4) Drink Stir Stix</a:t>
            </a:r>
          </a:p>
          <a:p>
            <a:pPr eaLnBrk="1" hangingPunct="1">
              <a:spcBef>
                <a:spcPct val="0"/>
              </a:spcBef>
              <a:buFontTx/>
              <a:buNone/>
            </a:pPr>
            <a:r>
              <a:rPr lang="en-US" altLang="en-US" sz="1200" b="0" dirty="0">
                <a:latin typeface="Arial Narrow" panose="020B0606020202030204" pitchFamily="34" charset="0"/>
              </a:rPr>
              <a:t>(4) Combs</a:t>
            </a:r>
          </a:p>
          <a:p>
            <a:pPr eaLnBrk="1" hangingPunct="1">
              <a:spcBef>
                <a:spcPct val="0"/>
              </a:spcBef>
              <a:buFontTx/>
              <a:buNone/>
            </a:pPr>
            <a:r>
              <a:rPr lang="en-US" altLang="en-US" sz="1200" b="0" dirty="0">
                <a:latin typeface="Arial Narrow" panose="020B0606020202030204" pitchFamily="34" charset="0"/>
              </a:rPr>
              <a:t>(4) Silly Straws</a:t>
            </a:r>
          </a:p>
          <a:p>
            <a:pPr eaLnBrk="1" hangingPunct="1">
              <a:spcBef>
                <a:spcPct val="0"/>
              </a:spcBef>
              <a:buFontTx/>
              <a:buNone/>
            </a:pPr>
            <a:r>
              <a:rPr lang="en-US" altLang="en-US" sz="1200" b="0" dirty="0">
                <a:latin typeface="Arial Narrow" panose="020B0606020202030204" pitchFamily="34" charset="0"/>
              </a:rPr>
              <a:t>(4) Smaller Spatulas</a:t>
            </a:r>
          </a:p>
          <a:p>
            <a:pPr eaLnBrk="1" hangingPunct="1">
              <a:spcBef>
                <a:spcPct val="0"/>
              </a:spcBef>
              <a:buFontTx/>
              <a:buNone/>
            </a:pPr>
            <a:r>
              <a:rPr lang="en-US" altLang="en-US" sz="1200" b="0" dirty="0">
                <a:latin typeface="Arial Narrow" panose="020B0606020202030204" pitchFamily="34" charset="0"/>
              </a:rPr>
              <a:t>(4) School Rulers</a:t>
            </a:r>
          </a:p>
          <a:p>
            <a:pPr eaLnBrk="1" hangingPunct="1">
              <a:spcBef>
                <a:spcPct val="0"/>
              </a:spcBef>
              <a:buFontTx/>
              <a:buNone/>
            </a:pPr>
            <a:r>
              <a:rPr lang="en-US" altLang="en-US" sz="1000" dirty="0">
                <a:latin typeface="Arial Black" panose="020B0A04020102020204" pitchFamily="34" charset="0"/>
              </a:rPr>
              <a:t>VIP:  NO TINTED  GLUES</a:t>
            </a:r>
          </a:p>
        </p:txBody>
      </p:sp>
      <p:sp>
        <p:nvSpPr>
          <p:cNvPr id="2" name="Rectangle 1"/>
          <p:cNvSpPr/>
          <p:nvPr/>
        </p:nvSpPr>
        <p:spPr>
          <a:xfrm>
            <a:off x="228600" y="784121"/>
            <a:ext cx="5486400" cy="2339102"/>
          </a:xfrm>
          <a:prstGeom prst="rect">
            <a:avLst/>
          </a:prstGeom>
        </p:spPr>
        <p:txBody>
          <a:bodyPr wrap="square">
            <a:noAutofit/>
          </a:bodyPr>
          <a:lstStyle/>
          <a:p>
            <a:pPr eaLnBrk="1" hangingPunct="1">
              <a:defRPr/>
            </a:pPr>
            <a:r>
              <a:rPr lang="en-US" sz="1400" b="1" u="sng" dirty="0">
                <a:latin typeface="Arial Black" panose="020B0A04020102020204" pitchFamily="34" charset="0"/>
              </a:rPr>
              <a:t>(3) BINS of TOOLS:</a:t>
            </a:r>
            <a:r>
              <a:rPr lang="en-US" sz="1400" b="1" dirty="0"/>
              <a:t> </a:t>
            </a:r>
          </a:p>
          <a:p>
            <a:pPr eaLnBrk="1" hangingPunct="1">
              <a:defRPr/>
            </a:pPr>
            <a:endParaRPr lang="en-US" sz="1200" b="1" u="sng" dirty="0"/>
          </a:p>
          <a:p>
            <a:pPr marL="171450" indent="-171450" eaLnBrk="1" hangingPunct="1">
              <a:buFont typeface="Arial" panose="020B0604020202020204" pitchFamily="34" charset="0"/>
              <a:buChar char="•"/>
              <a:defRPr/>
            </a:pPr>
            <a:r>
              <a:rPr lang="en-US" sz="1200" dirty="0"/>
              <a:t>WHEN PAINTING, the student’s TOOL should never touch the project</a:t>
            </a:r>
          </a:p>
          <a:p>
            <a:pPr marL="171450" indent="-171450" eaLnBrk="1" hangingPunct="1">
              <a:buFont typeface="Arial" panose="020B0604020202020204" pitchFamily="34" charset="0"/>
              <a:buChar char="•"/>
              <a:defRPr/>
            </a:pPr>
            <a:r>
              <a:rPr lang="en-US" sz="1200" dirty="0"/>
              <a:t>Each STATION has different tools.</a:t>
            </a:r>
            <a:endParaRPr lang="en-US" sz="1200" u="sng" dirty="0"/>
          </a:p>
          <a:p>
            <a:pPr marL="171450" indent="-171450" eaLnBrk="1" hangingPunct="1">
              <a:buFont typeface="Arial" panose="020B0604020202020204" pitchFamily="34" charset="0"/>
              <a:buChar char="•"/>
              <a:defRPr/>
            </a:pPr>
            <a:endParaRPr lang="en-US" sz="1200" dirty="0"/>
          </a:p>
          <a:p>
            <a:pPr eaLnBrk="1" hangingPunct="1">
              <a:defRPr/>
            </a:pPr>
            <a:r>
              <a:rPr lang="en-US" sz="1200" dirty="0"/>
              <a:t>ONCE PROJECT is OVER…. Throw all the tools from one STATION into it’s HOME DEPOT bucket and clean them, dry them, and then return them to their appropriate storage bins.</a:t>
            </a:r>
          </a:p>
          <a:p>
            <a:pPr marL="171450" indent="-171450" eaLnBrk="1" hangingPunct="1">
              <a:buFont typeface="Arial" panose="020B0604020202020204" pitchFamily="34" charset="0"/>
              <a:buChar char="•"/>
              <a:defRPr/>
            </a:pPr>
            <a:endParaRPr lang="en-US" sz="1200" dirty="0"/>
          </a:p>
          <a:p>
            <a:pPr marL="171450" indent="-171450" eaLnBrk="1" hangingPunct="1">
              <a:buFont typeface="Arial" panose="020B0604020202020204" pitchFamily="34" charset="0"/>
              <a:buChar char="•"/>
              <a:defRPr/>
            </a:pPr>
            <a:r>
              <a:rPr lang="en-US" sz="1200" dirty="0"/>
              <a:t>Notice each bin is labeled with the TOOLS that should be inside.</a:t>
            </a:r>
          </a:p>
          <a:p>
            <a:pPr marL="171450" indent="-171450" eaLnBrk="1" hangingPunct="1">
              <a:buFont typeface="Arial" panose="020B0604020202020204" pitchFamily="34" charset="0"/>
              <a:buChar char="•"/>
              <a:defRPr/>
            </a:pPr>
            <a:endParaRPr lang="en-US" sz="1200" dirty="0"/>
          </a:p>
          <a:p>
            <a:pPr marL="171450" indent="-171450" eaLnBrk="1" hangingPunct="1">
              <a:buFont typeface="Arial" panose="020B0604020202020204" pitchFamily="34" charset="0"/>
              <a:buChar char="•"/>
              <a:defRPr/>
            </a:pPr>
            <a:r>
              <a:rPr lang="en-US" sz="1200" dirty="0"/>
              <a:t>Tools are subject to change. </a:t>
            </a:r>
          </a:p>
        </p:txBody>
      </p:sp>
      <p:pic>
        <p:nvPicPr>
          <p:cNvPr id="29705" name="Picture 3" descr="C:\Users\terita\Pictures\2015_03_12\IMG_0004.JPG"/>
          <p:cNvPicPr>
            <a:picLocks noChangeAspect="1" noChangeArrowheads="1"/>
          </p:cNvPicPr>
          <p:nvPr/>
        </p:nvPicPr>
        <p:blipFill>
          <a:blip r:embed="rId2">
            <a:extLst>
              <a:ext uri="{28A0092B-C50C-407E-A947-70E740481C1C}">
                <a14:useLocalDpi xmlns:a14="http://schemas.microsoft.com/office/drawing/2010/main" val="0"/>
              </a:ext>
            </a:extLst>
          </a:blip>
          <a:srcRect l="24269" t="17015" r="56583" b="52347"/>
          <a:stretch>
            <a:fillRect/>
          </a:stretch>
        </p:blipFill>
        <p:spPr bwMode="auto">
          <a:xfrm>
            <a:off x="6248400" y="784121"/>
            <a:ext cx="2209800" cy="265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9712" y="381000"/>
            <a:ext cx="8490828" cy="769441"/>
          </a:xfrm>
          <a:prstGeom prst="rect">
            <a:avLst/>
          </a:prstGeom>
        </p:spPr>
        <p:txBody>
          <a:bodyPr wrap="square">
            <a:noAutofit/>
          </a:bodyPr>
          <a:lstStyle/>
          <a:p>
            <a:pPr algn="ctr" eaLnBrk="1" hangingPunct="1">
              <a:defRPr/>
            </a:pPr>
            <a:r>
              <a:rPr lang="en-US" b="1" u="sng" dirty="0">
                <a:latin typeface="Arial" charset="0"/>
                <a:cs typeface="+mn-cs"/>
              </a:rPr>
              <a:t>PREPPING  PAINT  GALLONS</a:t>
            </a:r>
            <a:endParaRPr lang="en-US" b="1" dirty="0">
              <a:latin typeface="Arial" charset="0"/>
              <a:cs typeface="+mn-cs"/>
            </a:endParaRPr>
          </a:p>
          <a:p>
            <a:pPr algn="ctr" eaLnBrk="1" hangingPunct="1">
              <a:lnSpc>
                <a:spcPct val="150000"/>
              </a:lnSpc>
              <a:defRPr/>
            </a:pPr>
            <a:r>
              <a:rPr lang="en-US" sz="1200" b="1" dirty="0">
                <a:latin typeface="Arial" charset="0"/>
                <a:cs typeface="+mn-cs"/>
              </a:rPr>
              <a:t>From (4) NEW gallons you will create a total of (8) gallons of paint; (2) Red, (2) Blue, (2) Green, and (2) Yellow</a:t>
            </a:r>
          </a:p>
          <a:p>
            <a:pPr eaLnBrk="1" hangingPunct="1">
              <a:defRPr/>
            </a:pPr>
            <a:endParaRPr lang="en-US" sz="800" b="1" u="sng" dirty="0">
              <a:latin typeface="Arial" charset="0"/>
              <a:cs typeface="+mn-cs"/>
            </a:endParaRPr>
          </a:p>
        </p:txBody>
      </p:sp>
      <p:sp>
        <p:nvSpPr>
          <p:cNvPr id="22536" name="TextBox 8"/>
          <p:cNvSpPr txBox="1">
            <a:spLocks noChangeArrowheads="1"/>
          </p:cNvSpPr>
          <p:nvPr/>
        </p:nvSpPr>
        <p:spPr bwMode="auto">
          <a:xfrm>
            <a:off x="7772400" y="76200"/>
            <a:ext cx="1295400"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b="0" dirty="0">
                <a:latin typeface="Arial" panose="020B0604020202020204" pitchFamily="34" charset="0"/>
              </a:rPr>
              <a:t>PREP:  1 of 2</a:t>
            </a:r>
            <a:endParaRPr lang="en-US" altLang="en-US" sz="1200" dirty="0">
              <a:latin typeface="Arial" panose="020B0604020202020204" pitchFamily="34" charset="0"/>
            </a:endParaRPr>
          </a:p>
        </p:txBody>
      </p:sp>
      <p:sp>
        <p:nvSpPr>
          <p:cNvPr id="22537" name="TextBox 9"/>
          <p:cNvSpPr txBox="1">
            <a:spLocks noChangeArrowheads="1"/>
          </p:cNvSpPr>
          <p:nvPr/>
        </p:nvSpPr>
        <p:spPr bwMode="auto">
          <a:xfrm>
            <a:off x="76200" y="76200"/>
            <a:ext cx="1925079"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b="0" dirty="0">
                <a:latin typeface="Arial" panose="020B0604020202020204" pitchFamily="34" charset="0"/>
              </a:rPr>
              <a:t>Kindergarten  AA: Pollock</a:t>
            </a:r>
          </a:p>
        </p:txBody>
      </p:sp>
      <p:sp>
        <p:nvSpPr>
          <p:cNvPr id="4" name="Rectangle 3"/>
          <p:cNvSpPr/>
          <p:nvPr/>
        </p:nvSpPr>
        <p:spPr>
          <a:xfrm>
            <a:off x="6142742" y="2402511"/>
            <a:ext cx="2590800" cy="2862322"/>
          </a:xfrm>
          <a:prstGeom prst="rect">
            <a:avLst/>
          </a:prstGeom>
          <a:ln>
            <a:solidFill>
              <a:schemeClr val="tx1"/>
            </a:solidFill>
          </a:ln>
        </p:spPr>
        <p:txBody>
          <a:bodyPr wrap="square">
            <a:noAutofit/>
          </a:bodyPr>
          <a:lstStyle/>
          <a:p>
            <a:pPr marL="342900" indent="-342900" eaLnBrk="1" hangingPunct="1">
              <a:buFont typeface="Arial" panose="020B0604020202020204" pitchFamily="34" charset="0"/>
              <a:buChar char="•"/>
              <a:defRPr/>
            </a:pPr>
            <a:r>
              <a:rPr lang="en-US" sz="900" dirty="0">
                <a:latin typeface="Arial" charset="0"/>
              </a:rPr>
              <a:t>Store these paints in a dry, warm area ---- NOT THE garage they will freeze!</a:t>
            </a:r>
          </a:p>
          <a:p>
            <a:pPr marL="342900" indent="-342900" eaLnBrk="1" hangingPunct="1">
              <a:buFont typeface="Arial" panose="020B0604020202020204" pitchFamily="34" charset="0"/>
              <a:buChar char="•"/>
              <a:defRPr/>
            </a:pPr>
            <a:endParaRPr lang="en-US" sz="900" b="1" dirty="0">
              <a:latin typeface="Arial" charset="0"/>
            </a:endParaRPr>
          </a:p>
          <a:p>
            <a:pPr marL="342900" indent="-342900" eaLnBrk="1" hangingPunct="1">
              <a:buFont typeface="Arial" panose="020B0604020202020204" pitchFamily="34" charset="0"/>
              <a:buChar char="•"/>
              <a:defRPr/>
            </a:pPr>
            <a:r>
              <a:rPr lang="en-US" sz="900" b="1" dirty="0">
                <a:latin typeface="Arial" charset="0"/>
              </a:rPr>
              <a:t>Each class will use approximately  ½ GALLON of each paint color. </a:t>
            </a:r>
          </a:p>
          <a:p>
            <a:pPr marL="342900" indent="-342900" eaLnBrk="1" hangingPunct="1">
              <a:buFont typeface="Arial" panose="020B0604020202020204" pitchFamily="34" charset="0"/>
              <a:buChar char="•"/>
              <a:defRPr/>
            </a:pPr>
            <a:endParaRPr lang="en-US" sz="900" b="1" dirty="0">
              <a:latin typeface="Arial" charset="0"/>
            </a:endParaRPr>
          </a:p>
          <a:p>
            <a:pPr marL="342900" indent="-342900" eaLnBrk="1" hangingPunct="1">
              <a:buFont typeface="Arial" panose="020B0604020202020204" pitchFamily="34" charset="0"/>
              <a:buChar char="•"/>
              <a:defRPr/>
            </a:pPr>
            <a:r>
              <a:rPr lang="en-US" sz="900" b="1" dirty="0">
                <a:latin typeface="Arial" charset="0"/>
              </a:rPr>
              <a:t>IF… you get LOW on PAINT and need  a little more, just add more AJAX, never WATER!</a:t>
            </a:r>
          </a:p>
          <a:p>
            <a:pPr marL="342900" indent="-342900" eaLnBrk="1" hangingPunct="1">
              <a:buFont typeface="Arial" panose="020B0604020202020204" pitchFamily="34" charset="0"/>
              <a:buChar char="•"/>
              <a:defRPr/>
            </a:pPr>
            <a:endParaRPr lang="en-US" sz="900" b="1" dirty="0">
              <a:latin typeface="Arial" charset="0"/>
            </a:endParaRPr>
          </a:p>
          <a:p>
            <a:pPr marL="342900" indent="-342900" eaLnBrk="1" hangingPunct="1">
              <a:buFont typeface="Arial" panose="020B0604020202020204" pitchFamily="34" charset="0"/>
              <a:buChar char="•"/>
              <a:defRPr/>
            </a:pPr>
            <a:r>
              <a:rPr lang="en-US" sz="900" b="1" dirty="0">
                <a:latin typeface="Arial" charset="0"/>
              </a:rPr>
              <a:t>FYI:  </a:t>
            </a:r>
            <a:r>
              <a:rPr lang="en-US" sz="900" dirty="0">
                <a:latin typeface="Arial" charset="0"/>
              </a:rPr>
              <a:t>AJAX makes the paint shiny, makes it stick better, makes it runny and more washable.  </a:t>
            </a:r>
          </a:p>
          <a:p>
            <a:pPr marL="342900" indent="-342900" eaLnBrk="1" hangingPunct="1">
              <a:buFont typeface="Arial" panose="020B0604020202020204" pitchFamily="34" charset="0"/>
              <a:buChar char="•"/>
              <a:defRPr/>
            </a:pPr>
            <a:endParaRPr lang="en-US" sz="900" dirty="0">
              <a:solidFill>
                <a:srgbClr val="FF0000"/>
              </a:solidFill>
              <a:latin typeface="Arial" charset="0"/>
            </a:endParaRPr>
          </a:p>
          <a:p>
            <a:pPr marL="342900" indent="-342900" eaLnBrk="1" hangingPunct="1">
              <a:buFont typeface="Arial" panose="020B0604020202020204" pitchFamily="34" charset="0"/>
              <a:buChar char="•"/>
              <a:defRPr/>
            </a:pPr>
            <a:r>
              <a:rPr lang="en-US" sz="900" dirty="0">
                <a:solidFill>
                  <a:srgbClr val="FF0000"/>
                </a:solidFill>
                <a:latin typeface="Arial Black" panose="020B0A04020102020204" pitchFamily="34" charset="0"/>
              </a:rPr>
              <a:t>MOST IMPORTANTLY, </a:t>
            </a:r>
            <a:r>
              <a:rPr lang="en-US" sz="900" b="1" dirty="0">
                <a:solidFill>
                  <a:srgbClr val="FF0000"/>
                </a:solidFill>
                <a:latin typeface="Arial Black" panose="020B0A04020102020204" pitchFamily="34" charset="0"/>
              </a:rPr>
              <a:t>the paint won’t get mold due to Ajax.</a:t>
            </a:r>
          </a:p>
          <a:p>
            <a:pPr marL="342900" indent="-342900" eaLnBrk="1" hangingPunct="1">
              <a:buFont typeface="Arial" panose="020B0604020202020204" pitchFamily="34" charset="0"/>
              <a:buChar char="•"/>
              <a:defRPr/>
            </a:pPr>
            <a:endParaRPr lang="en-US" sz="900" b="1" dirty="0">
              <a:solidFill>
                <a:srgbClr val="FF0000"/>
              </a:solidFill>
              <a:latin typeface="Arial Black" panose="020B0A04020102020204" pitchFamily="34" charset="0"/>
            </a:endParaRPr>
          </a:p>
          <a:p>
            <a:pPr marL="342900" indent="-342900" eaLnBrk="1" hangingPunct="1">
              <a:buFont typeface="Arial" panose="020B0604020202020204" pitchFamily="34" charset="0"/>
              <a:buChar char="•"/>
              <a:defRPr/>
            </a:pPr>
            <a:r>
              <a:rPr lang="en-US" sz="900" b="1" dirty="0">
                <a:solidFill>
                  <a:srgbClr val="FF0000"/>
                </a:solidFill>
                <a:latin typeface="Arial Black" panose="020B0A04020102020204" pitchFamily="34" charset="0"/>
              </a:rPr>
              <a:t>Once project is over, rinse out gallons marked “SAVE” and store for next year.</a:t>
            </a:r>
          </a:p>
        </p:txBody>
      </p:sp>
      <p:pic>
        <p:nvPicPr>
          <p:cNvPr id="19" name="C5AC2A7D-1153-4F70-8BEB-F464F14E531D" descr="cid:EF94ED16-803A-4D65-9B83-A0A8356C10F1"/>
          <p:cNvPicPr/>
          <p:nvPr/>
        </p:nvPicPr>
        <p:blipFill rotWithShape="1">
          <a:blip r:embed="rId2" r:link="rId3" cstate="print">
            <a:extLst>
              <a:ext uri="{28A0092B-C50C-407E-A947-70E740481C1C}">
                <a14:useLocalDpi xmlns:a14="http://schemas.microsoft.com/office/drawing/2010/main" val="0"/>
              </a:ext>
            </a:extLst>
          </a:blip>
          <a:srcRect l="26623" r="23063" b="6849"/>
          <a:stretch/>
        </p:blipFill>
        <p:spPr bwMode="auto">
          <a:xfrm>
            <a:off x="5632031" y="5562600"/>
            <a:ext cx="1302169" cy="1066800"/>
          </a:xfrm>
          <a:prstGeom prst="rect">
            <a:avLst/>
          </a:prstGeom>
          <a:noFill/>
          <a:ln>
            <a:solidFill>
              <a:schemeClr val="tx1"/>
            </a:solidFill>
          </a:ln>
        </p:spPr>
      </p:pic>
      <p:pic>
        <p:nvPicPr>
          <p:cNvPr id="20" name="193B5F03-7AA8-4EBE-9523-3C87034A0D81" descr="cid:CFD04CDF-350C-4774-A1AB-FC06C6F5F4BB"/>
          <p:cNvPicPr/>
          <p:nvPr/>
        </p:nvPicPr>
        <p:blipFill rotWithShape="1">
          <a:blip r:embed="rId4" r:link="rId5" cstate="print">
            <a:extLst>
              <a:ext uri="{28A0092B-C50C-407E-A947-70E740481C1C}">
                <a14:useLocalDpi xmlns:a14="http://schemas.microsoft.com/office/drawing/2010/main" val="0"/>
              </a:ext>
            </a:extLst>
          </a:blip>
          <a:srcRect l="30807" r="24297" b="7372"/>
          <a:stretch/>
        </p:blipFill>
        <p:spPr bwMode="auto">
          <a:xfrm>
            <a:off x="7391401" y="5562600"/>
            <a:ext cx="1219200" cy="1066800"/>
          </a:xfrm>
          <a:prstGeom prst="rect">
            <a:avLst/>
          </a:prstGeom>
          <a:noFill/>
          <a:ln>
            <a:solidFill>
              <a:schemeClr val="tx1"/>
            </a:solidFill>
          </a:ln>
        </p:spPr>
      </p:pic>
      <p:pic>
        <p:nvPicPr>
          <p:cNvPr id="21" name="3C1F6111-9419-4EC3-AA87-333D64DE64C1" descr="cid:D64E4143-22C9-44BE-92C9-5F2908663E89"/>
          <p:cNvPicPr/>
          <p:nvPr/>
        </p:nvPicPr>
        <p:blipFill rotWithShape="1">
          <a:blip r:embed="rId6" r:link="rId7" cstate="print">
            <a:extLst>
              <a:ext uri="{28A0092B-C50C-407E-A947-70E740481C1C}">
                <a14:useLocalDpi xmlns:a14="http://schemas.microsoft.com/office/drawing/2010/main" val="0"/>
              </a:ext>
            </a:extLst>
          </a:blip>
          <a:srcRect l="29403" r="24459" b="14899"/>
          <a:stretch/>
        </p:blipFill>
        <p:spPr bwMode="auto">
          <a:xfrm>
            <a:off x="3961928" y="5562600"/>
            <a:ext cx="1244708" cy="1066800"/>
          </a:xfrm>
          <a:prstGeom prst="rect">
            <a:avLst/>
          </a:prstGeom>
          <a:noFill/>
          <a:ln>
            <a:solidFill>
              <a:schemeClr val="tx1"/>
            </a:solidFill>
          </a:ln>
        </p:spPr>
      </p:pic>
      <p:sp>
        <p:nvSpPr>
          <p:cNvPr id="10" name="Rectangle 9"/>
          <p:cNvSpPr/>
          <p:nvPr/>
        </p:nvSpPr>
        <p:spPr>
          <a:xfrm>
            <a:off x="228648" y="2249082"/>
            <a:ext cx="5487647" cy="3293209"/>
          </a:xfrm>
          <a:prstGeom prst="rect">
            <a:avLst/>
          </a:prstGeom>
        </p:spPr>
        <p:txBody>
          <a:bodyPr wrap="square">
            <a:noAutofit/>
          </a:bodyPr>
          <a:lstStyle/>
          <a:p>
            <a:pPr eaLnBrk="1" hangingPunct="1">
              <a:defRPr/>
            </a:pPr>
            <a:r>
              <a:rPr lang="en-US" sz="900" u="sng" dirty="0">
                <a:latin typeface="Arial Black" panose="020B0A04020102020204" pitchFamily="34" charset="0"/>
              </a:rPr>
              <a:t>You are creating (2) Gallons of the same colored paint</a:t>
            </a:r>
            <a:r>
              <a:rPr lang="en-US" sz="900" dirty="0">
                <a:latin typeface="Arial Black" panose="020B0A04020102020204" pitchFamily="34" charset="0"/>
              </a:rPr>
              <a:t>:</a:t>
            </a:r>
          </a:p>
          <a:p>
            <a:pPr eaLnBrk="1" hangingPunct="1">
              <a:defRPr/>
            </a:pPr>
            <a:endParaRPr lang="en-US" sz="900" dirty="0">
              <a:latin typeface="Arial Black" panose="020B0A04020102020204" pitchFamily="34" charset="0"/>
            </a:endParaRPr>
          </a:p>
          <a:p>
            <a:pPr marL="228600" indent="-228600" eaLnBrk="1" hangingPunct="1">
              <a:buFont typeface="+mj-lt"/>
              <a:buAutoNum type="arabicPeriod"/>
              <a:defRPr/>
            </a:pPr>
            <a:r>
              <a:rPr lang="en-US" sz="900" dirty="0">
                <a:latin typeface="Arial" charset="0"/>
              </a:rPr>
              <a:t>Open up one of your “NEW” GALLONS of paint that you purchased.</a:t>
            </a:r>
          </a:p>
          <a:p>
            <a:pPr marL="228600" indent="-228600" eaLnBrk="1" hangingPunct="1">
              <a:buFont typeface="+mj-lt"/>
              <a:buAutoNum type="arabicPeriod"/>
              <a:defRPr/>
            </a:pPr>
            <a:endParaRPr lang="en-US" sz="900" dirty="0">
              <a:latin typeface="Arial" charset="0"/>
            </a:endParaRPr>
          </a:p>
          <a:p>
            <a:pPr marL="228600" indent="-228600" eaLnBrk="1" hangingPunct="1">
              <a:buFont typeface="+mj-lt"/>
              <a:buAutoNum type="arabicPeriod"/>
              <a:defRPr/>
            </a:pPr>
            <a:r>
              <a:rPr lang="en-US" sz="900" dirty="0">
                <a:latin typeface="Arial" charset="0"/>
              </a:rPr>
              <a:t>Place funnel into OLD gallon container that is marked “SAVE” and pour  ½ of the NEW gallon of paint into it.   Do your best to guess at half, just eyeball it if it’s not marked.  You now have (2) jugs of the same colored paint; each holding ½ gallon of paint.</a:t>
            </a:r>
          </a:p>
          <a:p>
            <a:pPr marL="228600" indent="-228600" eaLnBrk="1" hangingPunct="1">
              <a:buFont typeface="+mj-lt"/>
              <a:buAutoNum type="arabicPeriod"/>
              <a:defRPr/>
            </a:pPr>
            <a:endParaRPr lang="en-US" sz="900" dirty="0">
              <a:latin typeface="Arial" charset="0"/>
            </a:endParaRPr>
          </a:p>
          <a:p>
            <a:pPr marL="228600" indent="-228600" eaLnBrk="1" hangingPunct="1">
              <a:buFont typeface="+mj-lt"/>
              <a:buAutoNum type="arabicPeriod"/>
              <a:defRPr/>
            </a:pPr>
            <a:r>
              <a:rPr lang="en-US" sz="900" dirty="0">
                <a:latin typeface="Arial" charset="0"/>
              </a:rPr>
              <a:t>Now get  </a:t>
            </a:r>
            <a:r>
              <a:rPr lang="en-US" sz="900" b="1" dirty="0">
                <a:latin typeface="Arial Black" panose="020B0A04020102020204" pitchFamily="34" charset="0"/>
              </a:rPr>
              <a:t>(TWO) 52 FL. OZ</a:t>
            </a:r>
            <a:r>
              <a:rPr lang="en-US" sz="900" dirty="0">
                <a:latin typeface="Arial" charset="0"/>
              </a:rPr>
              <a:t>. bottles of AJAX liquid dish soap.</a:t>
            </a:r>
          </a:p>
          <a:p>
            <a:pPr marL="228600" indent="-228600" eaLnBrk="1" hangingPunct="1">
              <a:buFont typeface="+mj-lt"/>
              <a:buAutoNum type="arabicPeriod"/>
              <a:defRPr/>
            </a:pPr>
            <a:endParaRPr lang="en-US" sz="900" dirty="0">
              <a:latin typeface="Arial" charset="0"/>
            </a:endParaRPr>
          </a:p>
          <a:p>
            <a:pPr marL="228600" indent="-228600" eaLnBrk="1" hangingPunct="1">
              <a:buFont typeface="+mj-lt"/>
              <a:buAutoNum type="arabicPeriod"/>
              <a:defRPr/>
            </a:pPr>
            <a:r>
              <a:rPr lang="en-US" sz="900" dirty="0">
                <a:latin typeface="Arial" charset="0"/>
              </a:rPr>
              <a:t>Using the funnel again…. </a:t>
            </a:r>
            <a:r>
              <a:rPr lang="en-US" sz="900" dirty="0">
                <a:latin typeface="Arial Black" panose="020B0A04020102020204" pitchFamily="34" charset="0"/>
              </a:rPr>
              <a:t> POUR 1st AJAX </a:t>
            </a:r>
            <a:r>
              <a:rPr lang="en-US" sz="900" b="1" dirty="0">
                <a:latin typeface="Arial Black" panose="020B0A04020102020204" pitchFamily="34" charset="0"/>
              </a:rPr>
              <a:t>into first jug AND pour 2</a:t>
            </a:r>
            <a:r>
              <a:rPr lang="en-US" sz="900" b="1" baseline="30000" dirty="0">
                <a:latin typeface="Arial Black" panose="020B0A04020102020204" pitchFamily="34" charset="0"/>
              </a:rPr>
              <a:t>nd</a:t>
            </a:r>
            <a:r>
              <a:rPr lang="en-US" sz="900" b="1" dirty="0">
                <a:latin typeface="Arial Black" panose="020B0A04020102020204" pitchFamily="34" charset="0"/>
              </a:rPr>
              <a:t> AJAX into the second jug.</a:t>
            </a:r>
            <a:endParaRPr lang="en-US" sz="900" dirty="0">
              <a:latin typeface="Arial" charset="0"/>
            </a:endParaRPr>
          </a:p>
          <a:p>
            <a:pPr marL="228600" indent="-228600" eaLnBrk="1" hangingPunct="1">
              <a:buFont typeface="+mj-lt"/>
              <a:buAutoNum type="arabicPeriod"/>
              <a:defRPr/>
            </a:pPr>
            <a:endParaRPr lang="en-US" sz="900" b="1" dirty="0">
              <a:latin typeface="Arial" charset="0"/>
            </a:endParaRPr>
          </a:p>
          <a:p>
            <a:pPr marL="228600" indent="-228600" eaLnBrk="1" hangingPunct="1">
              <a:buFont typeface="+mj-lt"/>
              <a:buAutoNum type="arabicPeriod"/>
              <a:defRPr/>
            </a:pPr>
            <a:r>
              <a:rPr lang="en-US" sz="900" dirty="0">
                <a:latin typeface="Arial" charset="0"/>
              </a:rPr>
              <a:t>Re-cap the newly created gallons of paint and SHAKE THEM REALLY WELL!   </a:t>
            </a:r>
            <a:r>
              <a:rPr lang="en-US" sz="900" u="sng" dirty="0">
                <a:latin typeface="Arial" charset="0"/>
              </a:rPr>
              <a:t>NEVER</a:t>
            </a:r>
            <a:r>
              <a:rPr lang="en-US" sz="900" dirty="0">
                <a:latin typeface="Arial" charset="0"/>
              </a:rPr>
              <a:t> ADD WATER!     </a:t>
            </a:r>
            <a:endParaRPr lang="en-US" sz="900" u="sng" dirty="0">
              <a:latin typeface="Arial" charset="0"/>
            </a:endParaRPr>
          </a:p>
          <a:p>
            <a:pPr marL="342900" indent="-342900" eaLnBrk="1" hangingPunct="1">
              <a:buFont typeface="+mj-lt"/>
              <a:buAutoNum type="arabicPeriod"/>
              <a:defRPr/>
            </a:pPr>
            <a:endParaRPr lang="en-US" sz="900" dirty="0">
              <a:latin typeface="Arial" charset="0"/>
            </a:endParaRPr>
          </a:p>
          <a:p>
            <a:pPr marL="228600" indent="-228600" eaLnBrk="1" hangingPunct="1">
              <a:buFont typeface="+mj-lt"/>
              <a:buAutoNum type="arabicPeriod"/>
              <a:defRPr/>
            </a:pPr>
            <a:r>
              <a:rPr lang="en-US" sz="900" dirty="0">
                <a:latin typeface="Arial" charset="0"/>
              </a:rPr>
              <a:t>Do a “Drip Test”!  Take bamboo skewer (works best) and dip into each gallon of paint.  The paint should drip off really fast!  </a:t>
            </a:r>
            <a:r>
              <a:rPr lang="en-US" sz="900" b="1" dirty="0">
                <a:solidFill>
                  <a:srgbClr val="FF0000"/>
                </a:solidFill>
                <a:latin typeface="Arial" charset="0"/>
              </a:rPr>
              <a:t>If it’s slow or sluggish, start adding 1-cup of AJAX (and do another drip test).  Sometimes the paint is really thick (different colors might be different too) and you’ll have to take some out to keep adding 1-cup of Ajax to get the consistency you need.</a:t>
            </a:r>
            <a:endParaRPr lang="en-US" sz="900" dirty="0">
              <a:latin typeface="Arial" charset="0"/>
            </a:endParaRPr>
          </a:p>
          <a:p>
            <a:pPr marL="342900" indent="-342900" eaLnBrk="1" hangingPunct="1">
              <a:buFont typeface="+mj-lt"/>
              <a:buAutoNum type="arabicPeriod"/>
              <a:defRPr/>
            </a:pPr>
            <a:endParaRPr lang="en-US" sz="900" dirty="0">
              <a:latin typeface="Arial" charset="0"/>
            </a:endParaRPr>
          </a:p>
          <a:p>
            <a:pPr marL="228600" indent="-228600" eaLnBrk="1" hangingPunct="1">
              <a:buFont typeface="+mj-lt"/>
              <a:buAutoNum type="arabicPeriod"/>
              <a:defRPr/>
            </a:pPr>
            <a:r>
              <a:rPr lang="en-US" sz="900" dirty="0">
                <a:latin typeface="Arial" charset="0"/>
              </a:rPr>
              <a:t>RINSE FUNNEL and  REPEAT for each of the remaining paint colors.</a:t>
            </a:r>
          </a:p>
        </p:txBody>
      </p:sp>
      <p:sp>
        <p:nvSpPr>
          <p:cNvPr id="11" name="TextBox 10"/>
          <p:cNvSpPr txBox="1"/>
          <p:nvPr/>
        </p:nvSpPr>
        <p:spPr>
          <a:xfrm>
            <a:off x="1119823" y="6599209"/>
            <a:ext cx="551754" cy="246221"/>
          </a:xfrm>
          <a:prstGeom prst="rect">
            <a:avLst/>
          </a:prstGeom>
          <a:noFill/>
        </p:spPr>
        <p:txBody>
          <a:bodyPr wrap="none" rtlCol="0">
            <a:spAutoFit/>
          </a:bodyPr>
          <a:lstStyle/>
          <a:p>
            <a:r>
              <a:rPr lang="en-US" sz="1000" dirty="0"/>
              <a:t>Step 2</a:t>
            </a:r>
          </a:p>
        </p:txBody>
      </p:sp>
      <p:sp>
        <p:nvSpPr>
          <p:cNvPr id="25" name="TextBox 24"/>
          <p:cNvSpPr txBox="1"/>
          <p:nvPr/>
        </p:nvSpPr>
        <p:spPr>
          <a:xfrm>
            <a:off x="4279433" y="6611779"/>
            <a:ext cx="551754" cy="246221"/>
          </a:xfrm>
          <a:prstGeom prst="rect">
            <a:avLst/>
          </a:prstGeom>
          <a:noFill/>
        </p:spPr>
        <p:txBody>
          <a:bodyPr wrap="none" rtlCol="0">
            <a:spAutoFit/>
          </a:bodyPr>
          <a:lstStyle/>
          <a:p>
            <a:r>
              <a:rPr lang="en-US" sz="1000" dirty="0"/>
              <a:t>Step 4</a:t>
            </a:r>
          </a:p>
        </p:txBody>
      </p:sp>
      <p:sp>
        <p:nvSpPr>
          <p:cNvPr id="26" name="TextBox 25"/>
          <p:cNvSpPr txBox="1"/>
          <p:nvPr/>
        </p:nvSpPr>
        <p:spPr>
          <a:xfrm>
            <a:off x="6057876" y="6611779"/>
            <a:ext cx="551754" cy="246221"/>
          </a:xfrm>
          <a:prstGeom prst="rect">
            <a:avLst/>
          </a:prstGeom>
          <a:noFill/>
        </p:spPr>
        <p:txBody>
          <a:bodyPr wrap="none" rtlCol="0">
            <a:spAutoFit/>
          </a:bodyPr>
          <a:lstStyle/>
          <a:p>
            <a:r>
              <a:rPr lang="en-US" sz="1000" dirty="0"/>
              <a:t>Step 5</a:t>
            </a:r>
          </a:p>
        </p:txBody>
      </p:sp>
      <p:sp>
        <p:nvSpPr>
          <p:cNvPr id="27" name="TextBox 26"/>
          <p:cNvSpPr txBox="1"/>
          <p:nvPr/>
        </p:nvSpPr>
        <p:spPr>
          <a:xfrm>
            <a:off x="7724823" y="6611779"/>
            <a:ext cx="551754" cy="246221"/>
          </a:xfrm>
          <a:prstGeom prst="rect">
            <a:avLst/>
          </a:prstGeom>
          <a:noFill/>
        </p:spPr>
        <p:txBody>
          <a:bodyPr wrap="none" rtlCol="0">
            <a:spAutoFit/>
          </a:bodyPr>
          <a:lstStyle/>
          <a:p>
            <a:r>
              <a:rPr lang="en-US" sz="1000" dirty="0"/>
              <a:t>Step 6</a:t>
            </a:r>
          </a:p>
        </p:txBody>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t="46363"/>
          <a:stretch/>
        </p:blipFill>
        <p:spPr>
          <a:xfrm>
            <a:off x="554100" y="990600"/>
            <a:ext cx="3725333" cy="1123950"/>
          </a:xfrm>
          <a:prstGeom prst="rect">
            <a:avLst/>
          </a:prstGeom>
        </p:spPr>
      </p:pic>
      <p:sp>
        <p:nvSpPr>
          <p:cNvPr id="23" name="Rectangle 22"/>
          <p:cNvSpPr/>
          <p:nvPr/>
        </p:nvSpPr>
        <p:spPr>
          <a:xfrm>
            <a:off x="4633821" y="1150441"/>
            <a:ext cx="3976780" cy="861774"/>
          </a:xfrm>
          <a:prstGeom prst="rect">
            <a:avLst/>
          </a:prstGeom>
          <a:ln>
            <a:solidFill>
              <a:schemeClr val="tx1"/>
            </a:solidFill>
          </a:ln>
        </p:spPr>
        <p:txBody>
          <a:bodyPr wrap="square">
            <a:noAutofit/>
          </a:bodyPr>
          <a:lstStyle/>
          <a:p>
            <a:pPr marL="171450" indent="-171450" eaLnBrk="1" hangingPunct="1">
              <a:buFont typeface="Arial" panose="020B0604020202020204" pitchFamily="34" charset="0"/>
              <a:buChar char="•"/>
              <a:defRPr/>
            </a:pPr>
            <a:r>
              <a:rPr lang="en-US" sz="1000" b="1" u="sng" dirty="0">
                <a:latin typeface="Arial" charset="0"/>
              </a:rPr>
              <a:t>From AA storage bin get</a:t>
            </a:r>
            <a:r>
              <a:rPr lang="en-US" sz="1000" b="1" dirty="0">
                <a:latin typeface="Arial" charset="0"/>
              </a:rPr>
              <a:t>:</a:t>
            </a:r>
            <a:r>
              <a:rPr lang="en-US" sz="1000" b="1" dirty="0">
                <a:solidFill>
                  <a:srgbClr val="FF0000"/>
                </a:solidFill>
                <a:latin typeface="Arial" charset="0"/>
              </a:rPr>
              <a:t>  (1) Funnel and (4) old GALLON paint jugs labeled “SAVE, and (10-12) BAMBOO SKEWERS</a:t>
            </a:r>
          </a:p>
          <a:p>
            <a:pPr marL="171450" indent="-171450" eaLnBrk="1" hangingPunct="1">
              <a:buFont typeface="Arial" panose="020B0604020202020204" pitchFamily="34" charset="0"/>
              <a:buChar char="•"/>
              <a:defRPr/>
            </a:pPr>
            <a:endParaRPr lang="en-US" sz="1000" b="1" dirty="0">
              <a:solidFill>
                <a:srgbClr val="FF0000"/>
              </a:solidFill>
              <a:latin typeface="Arial" charset="0"/>
            </a:endParaRPr>
          </a:p>
          <a:p>
            <a:pPr marL="171450" indent="-171450" eaLnBrk="1" hangingPunct="1">
              <a:buFont typeface="Arial" panose="020B0604020202020204" pitchFamily="34" charset="0"/>
              <a:buChar char="•"/>
              <a:defRPr/>
            </a:pPr>
            <a:r>
              <a:rPr lang="en-US" sz="1000" b="1" u="sng" dirty="0">
                <a:latin typeface="Arial" charset="0"/>
              </a:rPr>
              <a:t>From your purchased supplies:</a:t>
            </a:r>
            <a:r>
              <a:rPr lang="en-US" sz="1000" b="1" dirty="0">
                <a:solidFill>
                  <a:srgbClr val="FF0000"/>
                </a:solidFill>
                <a:latin typeface="Arial" charset="0"/>
              </a:rPr>
              <a:t>  (4) NEW Gallons of paint and</a:t>
            </a:r>
            <a:r>
              <a:rPr lang="en-US" sz="1000" b="1" dirty="0">
                <a:solidFill>
                  <a:srgbClr val="FF0000"/>
                </a:solidFill>
                <a:latin typeface="Arial Black" panose="020B0A04020102020204" pitchFamily="34" charset="0"/>
              </a:rPr>
              <a:t> (8) </a:t>
            </a:r>
            <a:r>
              <a:rPr lang="en-US" sz="1000" b="1" u="sng" dirty="0">
                <a:solidFill>
                  <a:srgbClr val="FF0000"/>
                </a:solidFill>
                <a:latin typeface="Arial Black" panose="020B0A04020102020204" pitchFamily="34" charset="0"/>
              </a:rPr>
              <a:t>52 Fl. </a:t>
            </a:r>
            <a:r>
              <a:rPr lang="en-US" sz="1000" u="sng" dirty="0">
                <a:solidFill>
                  <a:srgbClr val="FF0000"/>
                </a:solidFill>
                <a:latin typeface="Arial Black" panose="020B0A04020102020204" pitchFamily="34" charset="0"/>
              </a:rPr>
              <a:t>Oz</a:t>
            </a:r>
            <a:r>
              <a:rPr lang="en-US" sz="1000" dirty="0">
                <a:solidFill>
                  <a:srgbClr val="FF0000"/>
                </a:solidFill>
                <a:latin typeface="Arial" charset="0"/>
              </a:rPr>
              <a:t>. </a:t>
            </a:r>
            <a:r>
              <a:rPr lang="en-US" sz="1000" b="1" dirty="0">
                <a:solidFill>
                  <a:srgbClr val="FF0000"/>
                </a:solidFill>
                <a:latin typeface="Arial" charset="0"/>
              </a:rPr>
              <a:t>AJAX  liquid dish soap in bottles.</a:t>
            </a:r>
            <a:endParaRPr lang="en-US" sz="1000" b="1" u="sng" dirty="0">
              <a:latin typeface="Arial" charset="0"/>
            </a:endParaRPr>
          </a:p>
        </p:txBody>
      </p:sp>
      <p:sp>
        <p:nvSpPr>
          <p:cNvPr id="37" name="TextBox 36"/>
          <p:cNvSpPr txBox="1"/>
          <p:nvPr/>
        </p:nvSpPr>
        <p:spPr>
          <a:xfrm>
            <a:off x="2617514" y="6606317"/>
            <a:ext cx="551754" cy="246221"/>
          </a:xfrm>
          <a:prstGeom prst="rect">
            <a:avLst/>
          </a:prstGeom>
          <a:noFill/>
        </p:spPr>
        <p:txBody>
          <a:bodyPr wrap="none" rtlCol="0">
            <a:spAutoFit/>
          </a:bodyPr>
          <a:lstStyle/>
          <a:p>
            <a:r>
              <a:rPr lang="en-US" sz="1000" dirty="0"/>
              <a:t>Step 3</a:t>
            </a:r>
          </a:p>
        </p:txBody>
      </p:sp>
      <p:pic>
        <p:nvPicPr>
          <p:cNvPr id="3076" name="Picture 4" descr="https://www.jcsalesweb.com/ProductImages/large/8567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467"/>
          <a:stretch/>
        </p:blipFill>
        <p:spPr bwMode="auto">
          <a:xfrm>
            <a:off x="2487504" y="5575157"/>
            <a:ext cx="725727" cy="102757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354205" y="5540763"/>
            <a:ext cx="1219200" cy="10588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 descr="https://www.jcsalesweb.com/ProductImages/large/8567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467" r="29198"/>
          <a:stretch/>
        </p:blipFill>
        <p:spPr bwMode="auto">
          <a:xfrm>
            <a:off x="3075227" y="5567743"/>
            <a:ext cx="429500" cy="102757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354358" y="5542684"/>
            <a:ext cx="312906" cy="230832"/>
          </a:xfrm>
          <a:prstGeom prst="rect">
            <a:avLst/>
          </a:prstGeom>
          <a:noFill/>
        </p:spPr>
        <p:txBody>
          <a:bodyPr wrap="none" rtlCol="0">
            <a:spAutoFit/>
          </a:bodyPr>
          <a:lstStyle/>
          <a:p>
            <a:r>
              <a:rPr lang="en-US" sz="900" dirty="0"/>
              <a:t>#1</a:t>
            </a:r>
          </a:p>
        </p:txBody>
      </p:sp>
      <p:sp>
        <p:nvSpPr>
          <p:cNvPr id="44" name="TextBox 43"/>
          <p:cNvSpPr txBox="1"/>
          <p:nvPr/>
        </p:nvSpPr>
        <p:spPr>
          <a:xfrm>
            <a:off x="2972472" y="5537659"/>
            <a:ext cx="312906" cy="230832"/>
          </a:xfrm>
          <a:prstGeom prst="rect">
            <a:avLst/>
          </a:prstGeom>
          <a:noFill/>
        </p:spPr>
        <p:txBody>
          <a:bodyPr wrap="none" rtlCol="0">
            <a:spAutoFit/>
          </a:bodyPr>
          <a:lstStyle/>
          <a:p>
            <a:r>
              <a:rPr lang="en-US" sz="900" dirty="0"/>
              <a:t>#2</a:t>
            </a:r>
          </a:p>
        </p:txBody>
      </p:sp>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l="28332" t="23333" r="15001"/>
          <a:stretch/>
        </p:blipFill>
        <p:spPr>
          <a:xfrm>
            <a:off x="923048" y="5540763"/>
            <a:ext cx="1042333" cy="1057661"/>
          </a:xfrm>
          <a:prstGeom prst="rect">
            <a:avLst/>
          </a:prstGeom>
          <a:ln>
            <a:solidFill>
              <a:schemeClr val="tx1"/>
            </a:solidFill>
          </a:ln>
        </p:spPr>
      </p:pic>
      <p:pic>
        <p:nvPicPr>
          <p:cNvPr id="24" name="Picture 2" descr="http://www.freestockphotosclub.com/wp-content/uploads/2011/07/Toothpick-520x39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8334" y="5389236"/>
            <a:ext cx="703569" cy="527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81440" y="5390244"/>
            <a:ext cx="617477" cy="230832"/>
          </a:xfrm>
          <a:prstGeom prst="rect">
            <a:avLst/>
          </a:prstGeom>
          <a:noFill/>
        </p:spPr>
        <p:txBody>
          <a:bodyPr wrap="none" rtlCol="0">
            <a:spAutoFit/>
          </a:bodyPr>
          <a:lstStyle/>
          <a:p>
            <a:r>
              <a:rPr lang="en-US" sz="900" b="1" dirty="0"/>
              <a:t>Drip Test</a:t>
            </a:r>
          </a:p>
        </p:txBody>
      </p:sp>
      <p:sp>
        <p:nvSpPr>
          <p:cNvPr id="6" name="TextBox 5"/>
          <p:cNvSpPr txBox="1"/>
          <p:nvPr/>
        </p:nvSpPr>
        <p:spPr>
          <a:xfrm>
            <a:off x="90196" y="4572000"/>
            <a:ext cx="505267" cy="369332"/>
          </a:xfrm>
          <a:prstGeom prst="rect">
            <a:avLst/>
          </a:prstGeom>
          <a:noFill/>
        </p:spPr>
        <p:txBody>
          <a:bodyPr wrap="none" rtlCol="0">
            <a:spAutoFit/>
          </a:bodyPr>
          <a:lstStyle/>
          <a:p>
            <a:r>
              <a:rPr lang="en-US" b="1" dirty="0"/>
              <a:t>VIP</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76200" y="533399"/>
            <a:ext cx="915987" cy="274769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55" name="TextBox 1"/>
          <p:cNvSpPr txBox="1">
            <a:spLocks noChangeArrowheads="1"/>
          </p:cNvSpPr>
          <p:nvPr/>
        </p:nvSpPr>
        <p:spPr bwMode="auto">
          <a:xfrm rot="-5400000">
            <a:off x="-595312" y="1509713"/>
            <a:ext cx="2203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2000" dirty="0">
                <a:latin typeface="Arial" panose="020B0604020202020204" pitchFamily="34" charset="0"/>
              </a:rPr>
              <a:t>Preparing </a:t>
            </a:r>
          </a:p>
          <a:p>
            <a:pPr algn="ctr" eaLnBrk="1" hangingPunct="1">
              <a:spcBef>
                <a:spcPct val="0"/>
              </a:spcBef>
              <a:buFontTx/>
              <a:buNone/>
            </a:pPr>
            <a:r>
              <a:rPr lang="en-US" altLang="en-US" sz="2000" dirty="0">
                <a:latin typeface="Arial" panose="020B0604020202020204" pitchFamily="34" charset="0"/>
              </a:rPr>
              <a:t> TINTED GLUES</a:t>
            </a:r>
            <a:r>
              <a:rPr lang="en-US" altLang="en-US" sz="1800" b="0" dirty="0">
                <a:latin typeface="Arial" panose="020B0604020202020204" pitchFamily="34" charset="0"/>
              </a:rPr>
              <a:t>:</a:t>
            </a:r>
          </a:p>
        </p:txBody>
      </p:sp>
      <p:sp>
        <p:nvSpPr>
          <p:cNvPr id="2" name="Rectangle 1"/>
          <p:cNvSpPr/>
          <p:nvPr/>
        </p:nvSpPr>
        <p:spPr>
          <a:xfrm>
            <a:off x="1295400" y="152400"/>
            <a:ext cx="7543801" cy="1738938"/>
          </a:xfrm>
          <a:prstGeom prst="rect">
            <a:avLst/>
          </a:prstGeom>
        </p:spPr>
        <p:txBody>
          <a:bodyPr wrap="square">
            <a:noAutofit/>
          </a:bodyPr>
          <a:lstStyle/>
          <a:p>
            <a:pPr eaLnBrk="1" hangingPunct="1">
              <a:defRPr/>
            </a:pPr>
            <a:r>
              <a:rPr lang="en-US" sz="1000" dirty="0">
                <a:latin typeface="Arial" charset="0"/>
                <a:cs typeface="Arial" charset="0"/>
              </a:rPr>
              <a:t>Do this about 1-week before project.  If you do it too far ahead of time the  glue &amp; AJAX will separate and</a:t>
            </a:r>
          </a:p>
          <a:p>
            <a:pPr eaLnBrk="1" hangingPunct="1">
              <a:defRPr/>
            </a:pPr>
            <a:r>
              <a:rPr lang="en-US" sz="1000" dirty="0">
                <a:latin typeface="Arial" charset="0"/>
                <a:cs typeface="Arial" charset="0"/>
              </a:rPr>
              <a:t>you have to shake 40 bottles of glue  </a:t>
            </a:r>
            <a:r>
              <a:rPr lang="en-US" sz="1000" u="sng" dirty="0">
                <a:latin typeface="Arial" charset="0"/>
                <a:cs typeface="Arial" charset="0"/>
              </a:rPr>
              <a:t>OR…. Prep early and leave the tinted glues in the AJAX containers</a:t>
            </a:r>
          </a:p>
          <a:p>
            <a:pPr eaLnBrk="1" hangingPunct="1">
              <a:defRPr/>
            </a:pPr>
            <a:r>
              <a:rPr lang="en-US" sz="1000" u="sng" dirty="0">
                <a:latin typeface="Arial" charset="0"/>
                <a:cs typeface="Arial" charset="0"/>
              </a:rPr>
              <a:t>and shake before you re-fill the glue bottles closer to project time</a:t>
            </a:r>
            <a:r>
              <a:rPr lang="en-US" sz="1000" dirty="0">
                <a:latin typeface="Arial" charset="0"/>
                <a:cs typeface="Arial" charset="0"/>
              </a:rPr>
              <a:t>.   Don’t throw away (40) glue bottles!</a:t>
            </a:r>
          </a:p>
          <a:p>
            <a:pPr eaLnBrk="1" hangingPunct="1">
              <a:defRPr/>
            </a:pPr>
            <a:endParaRPr lang="en-US" sz="1100" b="1" u="sng" dirty="0">
              <a:latin typeface="Arial" charset="0"/>
              <a:cs typeface="Arial" charset="0"/>
            </a:endParaRPr>
          </a:p>
          <a:p>
            <a:pPr marL="171450" indent="-171450" eaLnBrk="1" hangingPunct="1">
              <a:buFont typeface="Arial" panose="020B0604020202020204" pitchFamily="34" charset="0"/>
              <a:buChar char="•"/>
              <a:defRPr/>
            </a:pPr>
            <a:r>
              <a:rPr lang="en-US" sz="1000" b="1" u="sng" dirty="0">
                <a:latin typeface="Arial Black" panose="020B0A04020102020204" pitchFamily="34" charset="0"/>
                <a:cs typeface="Arial" charset="0"/>
              </a:rPr>
              <a:t>(40) TINTED GLUES  (if under 60 students):  Gives you 10-bottles of each color.</a:t>
            </a:r>
          </a:p>
          <a:p>
            <a:pPr marL="171450" indent="-171450" eaLnBrk="1" hangingPunct="1">
              <a:buFont typeface="Arial" panose="020B0604020202020204" pitchFamily="34" charset="0"/>
              <a:buChar char="•"/>
              <a:defRPr/>
            </a:pPr>
            <a:endParaRPr lang="en-US" sz="1000" b="1" u="sng" dirty="0">
              <a:solidFill>
                <a:srgbClr val="00B050"/>
              </a:solidFill>
              <a:latin typeface="Arial Black" panose="020B0A04020102020204" pitchFamily="34" charset="0"/>
              <a:cs typeface="Arial" charset="0"/>
            </a:endParaRPr>
          </a:p>
          <a:p>
            <a:pPr marL="171450" indent="-171450" eaLnBrk="1" hangingPunct="1">
              <a:buFont typeface="Arial" panose="020B0604020202020204" pitchFamily="34" charset="0"/>
              <a:buChar char="•"/>
              <a:defRPr/>
            </a:pPr>
            <a:r>
              <a:rPr lang="en-US" sz="1000" b="1" u="sng" dirty="0">
                <a:solidFill>
                  <a:srgbClr val="00B050"/>
                </a:solidFill>
                <a:latin typeface="Arial Black" panose="020B0A04020102020204" pitchFamily="34" charset="0"/>
                <a:cs typeface="Arial" charset="0"/>
              </a:rPr>
              <a:t>(60) TINTED GLUES (if 60+ students):  Gives you 15-bottles of each color.  </a:t>
            </a:r>
            <a:r>
              <a:rPr lang="en-US" sz="1000" b="1" u="sng" dirty="0">
                <a:solidFill>
                  <a:srgbClr val="00B050"/>
                </a:solidFill>
                <a:latin typeface="Arial Black" panose="020B0A04020102020204" pitchFamily="34" charset="0"/>
                <a:cs typeface="Arial" panose="020B0604020202020204" pitchFamily="34" charset="0"/>
              </a:rPr>
              <a:t>Make up the (40) bottles as described.  Then make remaining (5) sets of each color and re-fill bottles as needed.</a:t>
            </a:r>
          </a:p>
          <a:p>
            <a:pPr marL="1200150" lvl="2" indent="-285750">
              <a:lnSpc>
                <a:spcPct val="150000"/>
              </a:lnSpc>
              <a:buFont typeface="Arial" panose="020B0604020202020204" pitchFamily="34" charset="0"/>
              <a:buChar char="•"/>
              <a:defRPr/>
            </a:pPr>
            <a:endParaRPr lang="en-US" sz="1000" dirty="0">
              <a:cs typeface="Arial" panose="020B0604020202020204" pitchFamily="34" charset="0"/>
            </a:endParaRPr>
          </a:p>
          <a:p>
            <a:pPr eaLnBrk="1" hangingPunct="1">
              <a:defRPr/>
            </a:pPr>
            <a:endParaRPr lang="en-US" sz="1100" dirty="0">
              <a:latin typeface="Arial" charset="0"/>
              <a:cs typeface="Arial" charset="0"/>
            </a:endParaRPr>
          </a:p>
        </p:txBody>
      </p:sp>
      <p:pic>
        <p:nvPicPr>
          <p:cNvPr id="23559" name="Picture 5"/>
          <p:cNvPicPr>
            <a:picLocks noChangeAspect="1"/>
          </p:cNvPicPr>
          <p:nvPr/>
        </p:nvPicPr>
        <p:blipFill rotWithShape="1">
          <a:blip r:embed="rId2">
            <a:extLst>
              <a:ext uri="{28A0092B-C50C-407E-A947-70E740481C1C}">
                <a14:useLocalDpi xmlns:a14="http://schemas.microsoft.com/office/drawing/2010/main" val="0"/>
              </a:ext>
            </a:extLst>
          </a:blip>
          <a:srcRect l="33357" t="17916" r="12269" b="6837"/>
          <a:stretch/>
        </p:blipFill>
        <p:spPr bwMode="auto">
          <a:xfrm>
            <a:off x="485921" y="5338670"/>
            <a:ext cx="1277257" cy="12192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68" name="TextBox 15"/>
          <p:cNvSpPr txBox="1">
            <a:spLocks noChangeArrowheads="1"/>
          </p:cNvSpPr>
          <p:nvPr/>
        </p:nvSpPr>
        <p:spPr bwMode="auto">
          <a:xfrm>
            <a:off x="7924799" y="73025"/>
            <a:ext cx="1066801" cy="26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100" b="0" dirty="0">
                <a:latin typeface="Arial" panose="020B0604020202020204" pitchFamily="34" charset="0"/>
              </a:rPr>
              <a:t>PREP:  2 of 2</a:t>
            </a:r>
            <a:endParaRPr lang="en-US" altLang="en-US" sz="1100" dirty="0">
              <a:latin typeface="Arial" panose="020B0604020202020204" pitchFamily="34" charset="0"/>
            </a:endParaRPr>
          </a:p>
        </p:txBody>
      </p:sp>
      <p:sp>
        <p:nvSpPr>
          <p:cNvPr id="23569" name="TextBox 2"/>
          <p:cNvSpPr txBox="1">
            <a:spLocks noChangeArrowheads="1"/>
          </p:cNvSpPr>
          <p:nvPr/>
        </p:nvSpPr>
        <p:spPr bwMode="auto">
          <a:xfrm>
            <a:off x="76200" y="163513"/>
            <a:ext cx="91598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800" b="0" dirty="0">
                <a:latin typeface="Arial" panose="020B0604020202020204" pitchFamily="34" charset="0"/>
              </a:rPr>
              <a:t>(K) AA:</a:t>
            </a: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5770" t="14397" r="19274" b="17073"/>
          <a:stretch/>
        </p:blipFill>
        <p:spPr>
          <a:xfrm>
            <a:off x="1394601" y="1780446"/>
            <a:ext cx="2034902" cy="1500647"/>
          </a:xfrm>
          <a:prstGeom prst="rect">
            <a:avLst/>
          </a:prstGeom>
          <a:ln w="38100">
            <a:solidFill>
              <a:srgbClr val="FF0000"/>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097" r="17136" b="38671"/>
          <a:stretch/>
        </p:blipFill>
        <p:spPr>
          <a:xfrm>
            <a:off x="4724400" y="5338670"/>
            <a:ext cx="1248934" cy="1255185"/>
          </a:xfrm>
          <a:prstGeom prst="rect">
            <a:avLst/>
          </a:prstGeom>
          <a:ln>
            <a:solidFill>
              <a:schemeClr val="tx1"/>
            </a:solidFill>
          </a:ln>
        </p:spPr>
      </p:pic>
      <p:pic>
        <p:nvPicPr>
          <p:cNvPr id="23561"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7173" r="52366" b="27801"/>
          <a:stretch/>
        </p:blipFill>
        <p:spPr bwMode="auto">
          <a:xfrm>
            <a:off x="6103608" y="5338670"/>
            <a:ext cx="1440192" cy="1247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44682" y="5325169"/>
            <a:ext cx="1218318" cy="1138773"/>
          </a:xfrm>
          <a:prstGeom prst="rect">
            <a:avLst/>
          </a:prstGeom>
          <a:noFill/>
        </p:spPr>
        <p:txBody>
          <a:bodyPr wrap="square" rtlCol="0">
            <a:spAutoFit/>
          </a:bodyPr>
          <a:lstStyle/>
          <a:p>
            <a:pPr algn="ctr"/>
            <a:r>
              <a:rPr lang="en-US" sz="1000" u="sng" dirty="0">
                <a:latin typeface="Arial Black" panose="020B0A04020102020204" pitchFamily="34" charset="0"/>
              </a:rPr>
              <a:t>40 bottles of Tinted Glue</a:t>
            </a:r>
          </a:p>
          <a:p>
            <a:pPr algn="ctr"/>
            <a:r>
              <a:rPr lang="en-US" sz="800" dirty="0">
                <a:latin typeface="Arial Black" panose="020B0A04020102020204" pitchFamily="34" charset="0"/>
              </a:rPr>
              <a:t>10 of EACH color</a:t>
            </a:r>
          </a:p>
          <a:p>
            <a:pPr algn="ctr"/>
            <a:endParaRPr lang="en-US" sz="800" u="sng" dirty="0">
              <a:latin typeface="Arial Black" panose="020B0A04020102020204" pitchFamily="34" charset="0"/>
            </a:endParaRPr>
          </a:p>
          <a:p>
            <a:pPr marL="171450" indent="-171450">
              <a:buFont typeface="Arial" panose="020B0604020202020204" pitchFamily="34" charset="0"/>
              <a:buChar char="•"/>
            </a:pPr>
            <a:r>
              <a:rPr lang="en-US" sz="800" u="sng" dirty="0"/>
              <a:t>(10) Turquoise</a:t>
            </a:r>
          </a:p>
          <a:p>
            <a:pPr marL="171450" indent="-171450">
              <a:buFont typeface="Arial" panose="020B0604020202020204" pitchFamily="34" charset="0"/>
              <a:buChar char="•"/>
            </a:pPr>
            <a:r>
              <a:rPr lang="en-US" sz="800" u="sng" dirty="0"/>
              <a:t>(10) Pink</a:t>
            </a:r>
          </a:p>
          <a:p>
            <a:pPr marL="171450" indent="-171450">
              <a:buFont typeface="Arial" panose="020B0604020202020204" pitchFamily="34" charset="0"/>
              <a:buChar char="•"/>
            </a:pPr>
            <a:r>
              <a:rPr lang="en-US" sz="800" u="sng" dirty="0"/>
              <a:t>(10) Purple</a:t>
            </a:r>
          </a:p>
          <a:p>
            <a:pPr marL="171450" indent="-171450">
              <a:buFont typeface="Arial" panose="020B0604020202020204" pitchFamily="34" charset="0"/>
              <a:buChar char="•"/>
            </a:pPr>
            <a:r>
              <a:rPr lang="en-US" sz="800" u="sng" dirty="0"/>
              <a:t>(10) Lime</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5001" t="16667" r="40908" b="30303"/>
          <a:stretch/>
        </p:blipFill>
        <p:spPr>
          <a:xfrm>
            <a:off x="1910399" y="5341837"/>
            <a:ext cx="1213801" cy="1244600"/>
          </a:xfrm>
          <a:prstGeom prst="rect">
            <a:avLst/>
          </a:prstGeom>
          <a:ln>
            <a:solidFill>
              <a:schemeClr val="tx1"/>
            </a:solidFill>
          </a:ln>
        </p:spPr>
      </p:pic>
      <p:sp>
        <p:nvSpPr>
          <p:cNvPr id="12" name="Rectangle 11"/>
          <p:cNvSpPr/>
          <p:nvPr/>
        </p:nvSpPr>
        <p:spPr>
          <a:xfrm>
            <a:off x="381000" y="3526716"/>
            <a:ext cx="8463773" cy="1708160"/>
          </a:xfrm>
          <a:prstGeom prst="rect">
            <a:avLst/>
          </a:prstGeom>
          <a:ln>
            <a:noFill/>
          </a:ln>
        </p:spPr>
        <p:txBody>
          <a:bodyPr wrap="square">
            <a:noAutofit/>
          </a:bodyPr>
          <a:lstStyle/>
          <a:p>
            <a:pPr marL="228600" indent="-228600" eaLnBrk="1" hangingPunct="1">
              <a:lnSpc>
                <a:spcPct val="150000"/>
              </a:lnSpc>
              <a:buFont typeface="+mj-lt"/>
              <a:buAutoNum type="arabicPeriod"/>
              <a:defRPr/>
            </a:pPr>
            <a:r>
              <a:rPr lang="en-US" sz="1000" dirty="0">
                <a:latin typeface="Arial" charset="0"/>
                <a:cs typeface="Arial" charset="0"/>
              </a:rPr>
              <a:t>Pour 1-cup of AJAX liquid soap into ONE of the </a:t>
            </a:r>
            <a:r>
              <a:rPr lang="en-US" sz="1000" u="sng" dirty="0">
                <a:latin typeface="Arial" charset="0"/>
                <a:cs typeface="Arial" charset="0"/>
              </a:rPr>
              <a:t>EMPTY</a:t>
            </a:r>
            <a:r>
              <a:rPr lang="en-US" sz="1000" dirty="0">
                <a:latin typeface="Arial" charset="0"/>
                <a:cs typeface="Arial" charset="0"/>
              </a:rPr>
              <a:t> Ajax squeeze bottles.</a:t>
            </a:r>
          </a:p>
          <a:p>
            <a:pPr marL="228600" indent="-228600" eaLnBrk="1" hangingPunct="1">
              <a:lnSpc>
                <a:spcPct val="150000"/>
              </a:lnSpc>
              <a:buFont typeface="+mj-lt"/>
              <a:buAutoNum type="arabicPeriod"/>
              <a:defRPr/>
            </a:pPr>
            <a:r>
              <a:rPr lang="en-US" sz="1000" dirty="0">
                <a:latin typeface="Arial" charset="0"/>
                <a:cs typeface="Arial" charset="0"/>
              </a:rPr>
              <a:t>Drain (10) bottles of glue into the same AJAX squeeze bottle.</a:t>
            </a:r>
          </a:p>
          <a:p>
            <a:pPr marL="228600" indent="-228600" eaLnBrk="1" hangingPunct="1">
              <a:lnSpc>
                <a:spcPct val="150000"/>
              </a:lnSpc>
              <a:buFont typeface="+mj-lt"/>
              <a:buAutoNum type="arabicPeriod"/>
              <a:defRPr/>
            </a:pPr>
            <a:r>
              <a:rPr lang="en-US" sz="1000" dirty="0">
                <a:latin typeface="Arial" charset="0"/>
                <a:cs typeface="Arial" charset="0"/>
              </a:rPr>
              <a:t>Pick one of  the smaller Tempera paints (16 oz.)  </a:t>
            </a:r>
            <a:r>
              <a:rPr lang="en-US" sz="1000" b="1" dirty="0">
                <a:latin typeface="Arial" charset="0"/>
                <a:cs typeface="Arial" charset="0"/>
              </a:rPr>
              <a:t>(pink , lime green, turquoise or purple)</a:t>
            </a:r>
            <a:r>
              <a:rPr lang="en-US" sz="1000" dirty="0">
                <a:latin typeface="Arial" charset="0"/>
                <a:cs typeface="Arial" charset="0"/>
              </a:rPr>
              <a:t> and give it FOUR good squeezes into the same Ajax  bottle.   Don’t keep adding more paint color, glue only turns so much. </a:t>
            </a:r>
          </a:p>
          <a:p>
            <a:pPr marL="228600" indent="-228600" eaLnBrk="1" hangingPunct="1">
              <a:lnSpc>
                <a:spcPct val="150000"/>
              </a:lnSpc>
              <a:buFont typeface="+mj-lt"/>
              <a:buAutoNum type="arabicPeriod"/>
              <a:defRPr/>
            </a:pPr>
            <a:r>
              <a:rPr lang="en-US" sz="1000" dirty="0">
                <a:latin typeface="Arial" charset="0"/>
                <a:cs typeface="Arial" charset="0"/>
              </a:rPr>
              <a:t>SHAKE IT UP REAL GOOD until the liquid soap, glue, and paint are all mixed together.</a:t>
            </a:r>
          </a:p>
          <a:p>
            <a:pPr marL="228600" indent="-228600" eaLnBrk="1" hangingPunct="1">
              <a:lnSpc>
                <a:spcPct val="150000"/>
              </a:lnSpc>
              <a:buFont typeface="+mj-lt"/>
              <a:buAutoNum type="arabicPeriod"/>
              <a:defRPr/>
            </a:pPr>
            <a:r>
              <a:rPr lang="en-US" sz="1000" dirty="0">
                <a:latin typeface="Arial" charset="0"/>
                <a:cs typeface="Arial" charset="0"/>
              </a:rPr>
              <a:t>NOW…. You can easily re-fill the (10) glue bottles or wait until the closer to project and then re-fill, just don’t throw the  (40) glue bottles away!</a:t>
            </a:r>
          </a:p>
          <a:p>
            <a:pPr marL="228600" indent="-228600" eaLnBrk="1" hangingPunct="1">
              <a:lnSpc>
                <a:spcPct val="150000"/>
              </a:lnSpc>
              <a:buFont typeface="+mj-lt"/>
              <a:buAutoNum type="arabicPeriod"/>
              <a:defRPr/>
            </a:pPr>
            <a:r>
              <a:rPr lang="en-US" sz="1000" u="sng" dirty="0">
                <a:latin typeface="Arial" charset="0"/>
                <a:cs typeface="Arial" charset="0"/>
              </a:rPr>
              <a:t>REPEAT</a:t>
            </a:r>
            <a:r>
              <a:rPr lang="en-US" sz="1000" dirty="0">
                <a:latin typeface="Arial" charset="0"/>
                <a:cs typeface="Arial" charset="0"/>
              </a:rPr>
              <a:t>:  Now create the 2</a:t>
            </a:r>
            <a:r>
              <a:rPr lang="en-US" sz="1000" baseline="30000" dirty="0">
                <a:latin typeface="Arial" charset="0"/>
                <a:cs typeface="Arial" charset="0"/>
              </a:rPr>
              <a:t>nd</a:t>
            </a:r>
            <a:r>
              <a:rPr lang="en-US" sz="1000" dirty="0">
                <a:latin typeface="Arial" charset="0"/>
                <a:cs typeface="Arial" charset="0"/>
              </a:rPr>
              <a:t>, 3</a:t>
            </a:r>
            <a:r>
              <a:rPr lang="en-US" sz="1000" baseline="30000" dirty="0">
                <a:latin typeface="Arial" charset="0"/>
                <a:cs typeface="Arial" charset="0"/>
              </a:rPr>
              <a:t>rd</a:t>
            </a:r>
            <a:r>
              <a:rPr lang="en-US" sz="1000" dirty="0">
                <a:latin typeface="Arial" charset="0"/>
                <a:cs typeface="Arial" charset="0"/>
              </a:rPr>
              <a:t>, and 4</a:t>
            </a:r>
            <a:r>
              <a:rPr lang="en-US" sz="1000" baseline="30000" dirty="0">
                <a:latin typeface="Arial" charset="0"/>
                <a:cs typeface="Arial" charset="0"/>
              </a:rPr>
              <a:t>th</a:t>
            </a:r>
            <a:r>
              <a:rPr lang="en-US" sz="1000" dirty="0">
                <a:latin typeface="Arial" charset="0"/>
                <a:cs typeface="Arial" charset="0"/>
              </a:rPr>
              <a:t> colors following the same steps.  Once all re-filled, rinse out remainder glue &amp; store squeeze bottles.</a:t>
            </a:r>
          </a:p>
        </p:txBody>
      </p:sp>
      <p:sp>
        <p:nvSpPr>
          <p:cNvPr id="13" name="Rectangle 12"/>
          <p:cNvSpPr/>
          <p:nvPr/>
        </p:nvSpPr>
        <p:spPr>
          <a:xfrm>
            <a:off x="3745345" y="1863725"/>
            <a:ext cx="5410200" cy="1338828"/>
          </a:xfrm>
          <a:prstGeom prst="rect">
            <a:avLst/>
          </a:prstGeom>
        </p:spPr>
        <p:txBody>
          <a:bodyPr wrap="square">
            <a:noAutofit/>
          </a:bodyPr>
          <a:lstStyle/>
          <a:p>
            <a:pPr eaLnBrk="1" hangingPunct="1">
              <a:defRPr/>
            </a:pPr>
            <a:r>
              <a:rPr lang="en-US" sz="1200" b="1" u="sng" dirty="0">
                <a:solidFill>
                  <a:srgbClr val="FF0000"/>
                </a:solidFill>
                <a:latin typeface="Arial" charset="0"/>
                <a:cs typeface="Arial" charset="0"/>
              </a:rPr>
              <a:t>FROM AA STORAGE BIN find:</a:t>
            </a:r>
          </a:p>
          <a:p>
            <a:pPr marL="228600" indent="-228600" eaLnBrk="1" hangingPunct="1">
              <a:buAutoNum type="arabicParenBoth"/>
              <a:defRPr/>
            </a:pPr>
            <a:r>
              <a:rPr lang="en-US" sz="1100" b="1" dirty="0">
                <a:latin typeface="Arial" charset="0"/>
                <a:cs typeface="Arial" charset="0"/>
              </a:rPr>
              <a:t>Funnel and  (4) </a:t>
            </a:r>
            <a:r>
              <a:rPr lang="en-US" sz="1100" b="1" u="sng" dirty="0">
                <a:latin typeface="Arial" charset="0"/>
                <a:cs typeface="Arial" charset="0"/>
              </a:rPr>
              <a:t>EMPTY</a:t>
            </a:r>
            <a:r>
              <a:rPr lang="en-US" sz="1100" b="1" dirty="0">
                <a:latin typeface="Arial" charset="0"/>
                <a:cs typeface="Arial" charset="0"/>
              </a:rPr>
              <a:t> AJAX squeeze bottles marked “SAVE”</a:t>
            </a:r>
          </a:p>
          <a:p>
            <a:pPr eaLnBrk="1" hangingPunct="1">
              <a:defRPr/>
            </a:pPr>
            <a:endParaRPr lang="en-US" sz="1100" b="1" dirty="0">
              <a:latin typeface="Arial" charset="0"/>
              <a:cs typeface="Arial" charset="0"/>
            </a:endParaRPr>
          </a:p>
          <a:p>
            <a:pPr eaLnBrk="1" hangingPunct="1">
              <a:defRPr/>
            </a:pPr>
            <a:r>
              <a:rPr lang="en-US" sz="1200" b="1" u="sng" dirty="0">
                <a:solidFill>
                  <a:srgbClr val="FF0000"/>
                </a:solidFill>
                <a:latin typeface="Arial" charset="0"/>
                <a:cs typeface="Arial" charset="0"/>
              </a:rPr>
              <a:t>HOPEFULLY  YOU  HAVE:</a:t>
            </a:r>
            <a:r>
              <a:rPr lang="en-US" sz="1100" b="1" dirty="0">
                <a:solidFill>
                  <a:srgbClr val="FF0000"/>
                </a:solidFill>
                <a:latin typeface="Arial" charset="0"/>
                <a:cs typeface="Arial" charset="0"/>
              </a:rPr>
              <a:t>  </a:t>
            </a:r>
            <a:r>
              <a:rPr lang="en-US" sz="1100" b="1" dirty="0">
                <a:latin typeface="Arial" charset="0"/>
                <a:cs typeface="Arial" charset="0"/>
              </a:rPr>
              <a:t>1-cup measure</a:t>
            </a:r>
          </a:p>
          <a:p>
            <a:pPr eaLnBrk="1" hangingPunct="1">
              <a:defRPr/>
            </a:pPr>
            <a:endParaRPr lang="en-US" sz="1200" b="1" u="sng" dirty="0">
              <a:solidFill>
                <a:srgbClr val="FF0000"/>
              </a:solidFill>
              <a:latin typeface="Arial" charset="0"/>
              <a:cs typeface="Arial" charset="0"/>
            </a:endParaRPr>
          </a:p>
          <a:p>
            <a:pPr eaLnBrk="1" hangingPunct="1">
              <a:defRPr/>
            </a:pPr>
            <a:r>
              <a:rPr lang="en-US" sz="1200" b="1" u="sng" dirty="0">
                <a:solidFill>
                  <a:srgbClr val="FF0000"/>
                </a:solidFill>
                <a:latin typeface="Arial" charset="0"/>
                <a:cs typeface="Arial" charset="0"/>
              </a:rPr>
              <a:t>FROM the supplies you bought find:</a:t>
            </a:r>
          </a:p>
          <a:p>
            <a:pPr eaLnBrk="1" hangingPunct="1">
              <a:defRPr/>
            </a:pPr>
            <a:r>
              <a:rPr lang="en-US" sz="1100" b="1" dirty="0">
                <a:latin typeface="Arial" charset="0"/>
                <a:cs typeface="Arial" charset="0"/>
              </a:rPr>
              <a:t>(40) glue bottles, (1) bottle of new AJAX, and (4) smaller Tempera paints</a:t>
            </a:r>
          </a:p>
        </p:txBody>
      </p:sp>
      <p:sp>
        <p:nvSpPr>
          <p:cNvPr id="14" name="Rectangle 13"/>
          <p:cNvSpPr/>
          <p:nvPr/>
        </p:nvSpPr>
        <p:spPr>
          <a:xfrm>
            <a:off x="381000" y="3526716"/>
            <a:ext cx="8458201" cy="3199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http://static.hardwarestore.com/media/product/508350_front5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415811" y="2871958"/>
            <a:ext cx="381000" cy="381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l="38792" t="5141" r="15775" b="21782"/>
          <a:stretch/>
        </p:blipFill>
        <p:spPr>
          <a:xfrm>
            <a:off x="3222627" y="5338669"/>
            <a:ext cx="1403346" cy="1247767"/>
          </a:xfrm>
          <a:prstGeom prst="rect">
            <a:avLst/>
          </a:prstGeom>
          <a:ln>
            <a:solidFill>
              <a:schemeClr val="tx1"/>
            </a:solidFill>
          </a:ln>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8177595" y="1819535"/>
            <a:ext cx="909179" cy="681884"/>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C:\Users\terita\Pictures\2013_03_09\IMG_4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46545"/>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C:\Users\terita\Pictures\2013_03_09\IMG_49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189" r="-1" b="25653"/>
          <a:stretch/>
        </p:blipFill>
        <p:spPr bwMode="auto">
          <a:xfrm>
            <a:off x="6706184" y="3414900"/>
            <a:ext cx="1904415" cy="291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 y="914400"/>
            <a:ext cx="8801099" cy="2862322"/>
          </a:xfrm>
          <a:prstGeom prst="rect">
            <a:avLst/>
          </a:prstGeom>
          <a:noFill/>
        </p:spPr>
        <p:txBody>
          <a:bodyPr wrap="square">
            <a:noAutofit/>
          </a:bodyPr>
          <a:lstStyle/>
          <a:p>
            <a:pPr eaLnBrk="1" hangingPunct="1">
              <a:defRPr/>
            </a:pPr>
            <a:r>
              <a:rPr lang="en-US" sz="1200" dirty="0">
                <a:solidFill>
                  <a:srgbClr val="FF0000"/>
                </a:solidFill>
                <a:latin typeface="Arial" charset="0"/>
                <a:cs typeface="Arial" charset="0"/>
              </a:rPr>
              <a:t>FYI:  This project re-uses the (3-4) large Class Pollock’s that are hanging up in Auditorium.</a:t>
            </a:r>
          </a:p>
          <a:p>
            <a:pPr eaLnBrk="1" hangingPunct="1">
              <a:defRPr/>
            </a:pPr>
            <a:r>
              <a:rPr lang="en-US" sz="1200" dirty="0">
                <a:solidFill>
                  <a:srgbClr val="FF0000"/>
                </a:solidFill>
                <a:latin typeface="Arial" charset="0"/>
                <a:cs typeface="Arial" charset="0"/>
              </a:rPr>
              <a:t>These canvases get better with each year’s layering.  Very much like Jackson Pollock did to create his pieces.</a:t>
            </a:r>
          </a:p>
          <a:p>
            <a:pPr eaLnBrk="1" hangingPunct="1">
              <a:defRPr/>
            </a:pPr>
            <a:endParaRPr lang="en-US" sz="1200" dirty="0">
              <a:latin typeface="Arial" charset="0"/>
              <a:cs typeface="Arial" charset="0"/>
            </a:endParaRPr>
          </a:p>
          <a:p>
            <a:pPr eaLnBrk="1" hangingPunct="1">
              <a:defRPr/>
            </a:pPr>
            <a:endParaRPr lang="en-US" sz="1200" b="1" dirty="0">
              <a:latin typeface="Arial" charset="0"/>
              <a:cs typeface="Arial" charset="0"/>
            </a:endParaRPr>
          </a:p>
          <a:p>
            <a:pPr eaLnBrk="1" hangingPunct="1">
              <a:defRPr/>
            </a:pPr>
            <a:r>
              <a:rPr lang="en-US" sz="1200" b="1" dirty="0">
                <a:latin typeface="Arial" charset="0"/>
                <a:cs typeface="Arial" charset="0"/>
              </a:rPr>
              <a:t>IF EVER… it becomes necessary to add (add’l class) and/or start again:</a:t>
            </a:r>
          </a:p>
          <a:p>
            <a:pPr eaLnBrk="1" hangingPunct="1">
              <a:defRPr/>
            </a:pPr>
            <a:endParaRPr lang="en-US" sz="1200" dirty="0">
              <a:latin typeface="Arial" charset="0"/>
              <a:cs typeface="Arial" charset="0"/>
            </a:endParaRPr>
          </a:p>
          <a:p>
            <a:pPr marL="342900" indent="-342900" eaLnBrk="1" hangingPunct="1">
              <a:lnSpc>
                <a:spcPct val="150000"/>
              </a:lnSpc>
              <a:buFontTx/>
              <a:buAutoNum type="arabicParenR"/>
              <a:defRPr/>
            </a:pPr>
            <a:r>
              <a:rPr lang="en-US" sz="1200" dirty="0">
                <a:latin typeface="Arial" charset="0"/>
                <a:cs typeface="Arial" charset="0"/>
              </a:rPr>
              <a:t>Buy 4’x8’x1” square edge foam insulation boards from Lowe’s;  in the past Macedon Lowe’s has sold us these at their cost.</a:t>
            </a:r>
          </a:p>
          <a:p>
            <a:pPr marL="342900" indent="-342900" eaLnBrk="1" hangingPunct="1">
              <a:lnSpc>
                <a:spcPct val="150000"/>
              </a:lnSpc>
              <a:buFontTx/>
              <a:buAutoNum type="arabicParenR"/>
              <a:defRPr/>
            </a:pPr>
            <a:r>
              <a:rPr lang="en-US" sz="1200" dirty="0">
                <a:latin typeface="Arial" charset="0"/>
                <a:cs typeface="Arial" charset="0"/>
              </a:rPr>
              <a:t>Buy 1-gallon, Valspar  BONDING PRIMER from Lowe’s</a:t>
            </a:r>
          </a:p>
          <a:p>
            <a:pPr marL="342900" indent="-342900" eaLnBrk="1" hangingPunct="1">
              <a:lnSpc>
                <a:spcPct val="150000"/>
              </a:lnSpc>
              <a:buFontTx/>
              <a:buAutoNum type="arabicParenR"/>
              <a:defRPr/>
            </a:pPr>
            <a:r>
              <a:rPr lang="en-US" sz="1200" dirty="0">
                <a:latin typeface="Arial" charset="0"/>
                <a:cs typeface="Arial" charset="0"/>
              </a:rPr>
              <a:t>Use paint roller, apply  2-coats of primer on top </a:t>
            </a:r>
            <a:r>
              <a:rPr lang="en-US" sz="1200" u="sng" dirty="0">
                <a:latin typeface="Arial" charset="0"/>
                <a:cs typeface="Arial" charset="0"/>
              </a:rPr>
              <a:t>AND</a:t>
            </a:r>
            <a:r>
              <a:rPr lang="en-US" sz="1200" dirty="0">
                <a:latin typeface="Arial" charset="0"/>
                <a:cs typeface="Arial" charset="0"/>
              </a:rPr>
              <a:t> all four edges </a:t>
            </a:r>
          </a:p>
          <a:p>
            <a:pPr marL="342900" indent="-342900" eaLnBrk="1" hangingPunct="1">
              <a:lnSpc>
                <a:spcPct val="150000"/>
              </a:lnSpc>
              <a:buFontTx/>
              <a:buAutoNum type="arabicParenR"/>
              <a:defRPr/>
            </a:pPr>
            <a:r>
              <a:rPr lang="en-US" sz="1200" dirty="0">
                <a:latin typeface="Arial" charset="0"/>
                <a:cs typeface="Arial" charset="0"/>
              </a:rPr>
              <a:t>DRY thoroughly in between coats, approximately 2-days </a:t>
            </a:r>
          </a:p>
          <a:p>
            <a:pPr marL="342900" indent="-342900" eaLnBrk="1" hangingPunct="1">
              <a:lnSpc>
                <a:spcPct val="150000"/>
              </a:lnSpc>
              <a:buFontTx/>
              <a:buAutoNum type="arabicParenR"/>
              <a:defRPr/>
            </a:pPr>
            <a:r>
              <a:rPr lang="en-US" sz="1200" dirty="0">
                <a:latin typeface="Arial" charset="0"/>
                <a:cs typeface="Arial" charset="0"/>
              </a:rPr>
              <a:t>Write Teacher’s name on the side edge of the foam</a:t>
            </a:r>
          </a:p>
          <a:p>
            <a:pPr marL="342900" indent="-342900" eaLnBrk="1" hangingPunct="1">
              <a:lnSpc>
                <a:spcPct val="150000"/>
              </a:lnSpc>
              <a:buFontTx/>
              <a:buAutoNum type="arabicParenR"/>
              <a:defRPr/>
            </a:pPr>
            <a:r>
              <a:rPr lang="en-US" sz="1200" dirty="0">
                <a:latin typeface="Arial" charset="0"/>
                <a:cs typeface="Arial" charset="0"/>
              </a:rPr>
              <a:t>Then you can start splatter painting on them</a:t>
            </a:r>
          </a:p>
        </p:txBody>
      </p:sp>
      <p:sp>
        <p:nvSpPr>
          <p:cNvPr id="33798" name="TextBox 2"/>
          <p:cNvSpPr txBox="1">
            <a:spLocks noChangeArrowheads="1"/>
          </p:cNvSpPr>
          <p:nvPr/>
        </p:nvSpPr>
        <p:spPr bwMode="auto">
          <a:xfrm>
            <a:off x="4038599" y="6327744"/>
            <a:ext cx="1725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400" b="0" dirty="0">
                <a:latin typeface="Arial" panose="020B0604020202020204" pitchFamily="34" charset="0"/>
              </a:rPr>
              <a:t>$25 ($12 their cost)</a:t>
            </a:r>
          </a:p>
        </p:txBody>
      </p:sp>
      <p:sp>
        <p:nvSpPr>
          <p:cNvPr id="33799" name="TextBox 3"/>
          <p:cNvSpPr txBox="1">
            <a:spLocks noChangeArrowheads="1"/>
          </p:cNvSpPr>
          <p:nvPr/>
        </p:nvSpPr>
        <p:spPr bwMode="auto">
          <a:xfrm>
            <a:off x="686036" y="6288145"/>
            <a:ext cx="2226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800" b="0" dirty="0">
                <a:latin typeface="Arial" panose="020B0604020202020204" pitchFamily="34" charset="0"/>
              </a:rPr>
              <a:t> </a:t>
            </a:r>
            <a:r>
              <a:rPr lang="en-US" altLang="en-US" sz="1400" b="0" dirty="0">
                <a:latin typeface="Arial" panose="020B0604020202020204" pitchFamily="34" charset="0"/>
              </a:rPr>
              <a:t>$16 each ($10 their cost)</a:t>
            </a:r>
          </a:p>
        </p:txBody>
      </p:sp>
      <p:sp>
        <p:nvSpPr>
          <p:cNvPr id="33800" name="Rectangle 2"/>
          <p:cNvSpPr>
            <a:spLocks noChangeArrowheads="1"/>
          </p:cNvSpPr>
          <p:nvPr/>
        </p:nvSpPr>
        <p:spPr bwMode="auto">
          <a:xfrm>
            <a:off x="190500" y="163513"/>
            <a:ext cx="274376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dirty="0">
                <a:latin typeface="Arial" panose="020B0604020202020204" pitchFamily="34" charset="0"/>
              </a:rPr>
              <a:t>Kindergarten  AA: Jackson Pollock</a:t>
            </a:r>
          </a:p>
        </p:txBody>
      </p:sp>
      <p:sp>
        <p:nvSpPr>
          <p:cNvPr id="33801" name="TextBox 2"/>
          <p:cNvSpPr txBox="1">
            <a:spLocks noChangeArrowheads="1"/>
          </p:cNvSpPr>
          <p:nvPr/>
        </p:nvSpPr>
        <p:spPr bwMode="auto">
          <a:xfrm>
            <a:off x="4475363" y="165941"/>
            <a:ext cx="4516236"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tabLst>
                <a:tab pos="1547813" algn="l"/>
              </a:tabLst>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tabLst>
                <a:tab pos="1547813" algn="l"/>
              </a:tabLst>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TO ADD/REPLACE: 4’x8’x1”  FOAM BOARDS in Auditorium</a:t>
            </a:r>
            <a:endParaRPr lang="en-US" altLang="en-US" sz="1200" u="sng" dirty="0">
              <a:latin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50026" y="4279134"/>
            <a:ext cx="2296013" cy="1722010"/>
          </a:xfrm>
          <a:prstGeom prst="rect">
            <a:avLst/>
          </a:prstGeom>
        </p:spPr>
      </p:pic>
      <p:sp>
        <p:nvSpPr>
          <p:cNvPr id="5" name="TextBox 4"/>
          <p:cNvSpPr txBox="1"/>
          <p:nvPr/>
        </p:nvSpPr>
        <p:spPr>
          <a:xfrm>
            <a:off x="6889422" y="6348751"/>
            <a:ext cx="1447832" cy="307777"/>
          </a:xfrm>
          <a:prstGeom prst="rect">
            <a:avLst/>
          </a:prstGeom>
          <a:noFill/>
        </p:spPr>
        <p:txBody>
          <a:bodyPr wrap="none" rtlCol="0">
            <a:spAutoFit/>
          </a:bodyPr>
          <a:lstStyle/>
          <a:p>
            <a:r>
              <a:rPr lang="en-US" sz="1400" dirty="0"/>
              <a:t>Needs (2) coats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p:cNvSpPr/>
          <p:nvPr/>
        </p:nvSpPr>
        <p:spPr>
          <a:xfrm>
            <a:off x="57198" y="3654861"/>
            <a:ext cx="1219200" cy="1143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8" name="TextBox 1"/>
          <p:cNvSpPr txBox="1">
            <a:spLocks noChangeArrowheads="1"/>
          </p:cNvSpPr>
          <p:nvPr/>
        </p:nvSpPr>
        <p:spPr bwMode="auto">
          <a:xfrm>
            <a:off x="76200" y="76200"/>
            <a:ext cx="274376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dirty="0">
                <a:latin typeface="Arial" panose="020B0604020202020204" pitchFamily="34" charset="0"/>
              </a:rPr>
              <a:t>Kindergarten AA:  Jackson Pollock</a:t>
            </a:r>
          </a:p>
        </p:txBody>
      </p:sp>
      <p:sp>
        <p:nvSpPr>
          <p:cNvPr id="24579" name="TextBox 2"/>
          <p:cNvSpPr txBox="1">
            <a:spLocks noChangeArrowheads="1"/>
          </p:cNvSpPr>
          <p:nvPr/>
        </p:nvSpPr>
        <p:spPr bwMode="auto">
          <a:xfrm>
            <a:off x="7577276" y="65901"/>
            <a:ext cx="14302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000" u="sng" dirty="0">
                <a:latin typeface="Arial" panose="020B0604020202020204" pitchFamily="34" charset="0"/>
              </a:rPr>
              <a:t>PROJECT OUTLINE</a:t>
            </a:r>
            <a:r>
              <a:rPr lang="en-US" altLang="en-US" sz="1000" dirty="0">
                <a:latin typeface="Arial" panose="020B0604020202020204" pitchFamily="34" charset="0"/>
              </a:rPr>
              <a:t>:</a:t>
            </a:r>
          </a:p>
          <a:p>
            <a:pPr algn="ctr" eaLnBrk="1" hangingPunct="1">
              <a:spcBef>
                <a:spcPct val="0"/>
              </a:spcBef>
              <a:buFontTx/>
              <a:buNone/>
            </a:pPr>
            <a:r>
              <a:rPr lang="en-US" altLang="en-US" sz="1000" dirty="0">
                <a:latin typeface="Arial" panose="020B0604020202020204" pitchFamily="34" charset="0"/>
              </a:rPr>
              <a:t>LEAD AA Person</a:t>
            </a:r>
          </a:p>
          <a:p>
            <a:pPr algn="ctr" eaLnBrk="1" hangingPunct="1">
              <a:spcBef>
                <a:spcPct val="0"/>
              </a:spcBef>
              <a:buFontTx/>
              <a:buNone/>
            </a:pPr>
            <a:r>
              <a:rPr lang="en-US" altLang="en-US" sz="1000" dirty="0">
                <a:latin typeface="Arial" panose="020B0604020202020204" pitchFamily="34" charset="0"/>
              </a:rPr>
              <a:t>(1 of 2)</a:t>
            </a:r>
          </a:p>
        </p:txBody>
      </p:sp>
      <p:sp>
        <p:nvSpPr>
          <p:cNvPr id="4" name="TextBox 3"/>
          <p:cNvSpPr txBox="1"/>
          <p:nvPr/>
        </p:nvSpPr>
        <p:spPr>
          <a:xfrm>
            <a:off x="457200" y="503012"/>
            <a:ext cx="7959725" cy="6354988"/>
          </a:xfrm>
          <a:prstGeom prst="rect">
            <a:avLst/>
          </a:prstGeom>
          <a:noFill/>
        </p:spPr>
        <p:txBody>
          <a:bodyPr wrap="square">
            <a:noAutofit/>
          </a:bodyPr>
          <a:lstStyle/>
          <a:p>
            <a:pPr eaLnBrk="1" hangingPunct="1">
              <a:defRPr/>
            </a:pPr>
            <a:r>
              <a:rPr lang="en-US" sz="800" b="1" u="sng" dirty="0">
                <a:latin typeface="Arial" charset="0"/>
                <a:cs typeface="Arial" charset="0"/>
              </a:rPr>
              <a:t>SET-UP</a:t>
            </a:r>
            <a:r>
              <a:rPr lang="en-US" sz="800" b="1" dirty="0">
                <a:latin typeface="Arial" charset="0"/>
                <a:cs typeface="Arial" charset="0"/>
              </a:rPr>
              <a:t>:  </a:t>
            </a:r>
            <a:r>
              <a:rPr lang="en-US" sz="900" b="1" dirty="0">
                <a:latin typeface="Arial" charset="0"/>
                <a:cs typeface="Arial" charset="0"/>
              </a:rPr>
              <a:t>	</a:t>
            </a:r>
            <a:r>
              <a:rPr lang="en-US" sz="800" b="1" u="sng" dirty="0"/>
              <a:t>Arrive 45-min. to 1-HOUR BEFORE scheduled project to manage materials, set up for the Cafeteria </a:t>
            </a:r>
          </a:p>
          <a:p>
            <a:pPr lvl="2" eaLnBrk="1" hangingPunct="1">
              <a:defRPr/>
            </a:pPr>
            <a:r>
              <a:rPr lang="en-US" sz="800" b="1" dirty="0">
                <a:solidFill>
                  <a:srgbClr val="FF0000"/>
                </a:solidFill>
              </a:rPr>
              <a:t>ASAP:  Connect your LAPTOP to the School’s tech (projector or portable projector) + screen; had to download PP from PTSA website</a:t>
            </a:r>
          </a:p>
          <a:p>
            <a:pPr lvl="2" eaLnBrk="1" hangingPunct="1">
              <a:defRPr/>
            </a:pPr>
            <a:r>
              <a:rPr lang="en-US" sz="800" dirty="0"/>
              <a:t>Set up drop cloths for each station  (there are 3-stations);  they need to be DOUBLED up, see ROOM layout</a:t>
            </a:r>
          </a:p>
          <a:p>
            <a:pPr lvl="2" eaLnBrk="1" hangingPunct="1">
              <a:defRPr/>
            </a:pPr>
            <a:r>
              <a:rPr lang="en-US" sz="800" dirty="0"/>
              <a:t>Set up and pour paints, see Volunteer instructions</a:t>
            </a:r>
          </a:p>
          <a:p>
            <a:pPr lvl="2" eaLnBrk="1" hangingPunct="1">
              <a:defRPr/>
            </a:pPr>
            <a:r>
              <a:rPr lang="en-US" sz="800" dirty="0"/>
              <a:t>Set up (14) art boxes, see Volunteer instructions</a:t>
            </a:r>
          </a:p>
          <a:p>
            <a:pPr lvl="2" eaLnBrk="1" hangingPunct="1">
              <a:defRPr/>
            </a:pPr>
            <a:r>
              <a:rPr lang="en-US" sz="800" dirty="0"/>
              <a:t>Set up banana boxes  (there are 8 banana boxes, separate them and place each piece per NEXT page layout)</a:t>
            </a:r>
          </a:p>
          <a:p>
            <a:pPr lvl="2" eaLnBrk="1" hangingPunct="1">
              <a:defRPr/>
            </a:pPr>
            <a:r>
              <a:rPr lang="en-US" sz="800" dirty="0"/>
              <a:t>Set up tools (there are 3-bins) see Volunteer instructions</a:t>
            </a:r>
          </a:p>
          <a:p>
            <a:pPr lvl="2" eaLnBrk="1" hangingPunct="1">
              <a:defRPr/>
            </a:pPr>
            <a:r>
              <a:rPr lang="en-US" sz="800" dirty="0"/>
              <a:t>Set up glues (only in Station #1 and #2)  see Volunteer instructions</a:t>
            </a:r>
          </a:p>
          <a:p>
            <a:pPr lvl="2" eaLnBrk="1" hangingPunct="1">
              <a:defRPr/>
            </a:pPr>
            <a:r>
              <a:rPr lang="en-US" sz="800" u="sng" dirty="0"/>
              <a:t>NEED to place Large Class Pollock onto middle of Station #1</a:t>
            </a:r>
          </a:p>
          <a:p>
            <a:pPr lvl="2" eaLnBrk="1" hangingPunct="1">
              <a:defRPr/>
            </a:pPr>
            <a:r>
              <a:rPr lang="en-US" sz="800" u="sng" dirty="0"/>
              <a:t>Need to put Art Canvas boards at Station #2 (don’t put them on ground or they’ll get painted)</a:t>
            </a:r>
          </a:p>
          <a:p>
            <a:pPr lvl="2" eaLnBrk="1" hangingPunct="1">
              <a:defRPr/>
            </a:pPr>
            <a:r>
              <a:rPr lang="en-US" sz="800" u="sng" dirty="0"/>
              <a:t>Need to put White Office Folders at Station #3  (don’t leave on the ground)</a:t>
            </a:r>
          </a:p>
          <a:p>
            <a:pPr lvl="2" eaLnBrk="1" hangingPunct="1">
              <a:defRPr/>
            </a:pPr>
            <a:r>
              <a:rPr lang="en-US" sz="800" b="1" dirty="0"/>
              <a:t>Should have (2) sets of labels with student’s names at Station #2 and #3  (do not stick them on in advance!)</a:t>
            </a:r>
          </a:p>
          <a:p>
            <a:pPr lvl="2" eaLnBrk="1" hangingPunct="1">
              <a:defRPr/>
            </a:pPr>
            <a:r>
              <a:rPr lang="en-US" sz="800" b="1" dirty="0"/>
              <a:t>There should be (2) VOLUNTEERS at each station once the project begins</a:t>
            </a:r>
          </a:p>
          <a:p>
            <a:pPr lvl="2" eaLnBrk="1" hangingPunct="1">
              <a:defRPr/>
            </a:pPr>
            <a:r>
              <a:rPr lang="en-US" sz="800" b="1" dirty="0"/>
              <a:t>Need to time 8-minutes between the rotations, give VOL 1-minute warning, keep students organized in their station, there will be 3 movements</a:t>
            </a:r>
          </a:p>
          <a:p>
            <a:pPr lvl="2" eaLnBrk="1" hangingPunct="1">
              <a:defRPr/>
            </a:pPr>
            <a:r>
              <a:rPr lang="en-US" sz="800" b="1" dirty="0">
                <a:solidFill>
                  <a:srgbClr val="FF0000"/>
                </a:solidFill>
              </a:rPr>
              <a:t>Play JAZZ music on your PC if you can, it was Pollock’s favorite music</a:t>
            </a:r>
          </a:p>
          <a:p>
            <a:pPr lvl="2" eaLnBrk="1" hangingPunct="1">
              <a:defRPr/>
            </a:pPr>
            <a:r>
              <a:rPr lang="en-US" sz="800" b="1" dirty="0">
                <a:solidFill>
                  <a:srgbClr val="FF0000"/>
                </a:solidFill>
              </a:rPr>
              <a:t>IF getting low on paint… ADD AJAX liquid dish soap (NEVER WATER) to make more paint.</a:t>
            </a:r>
          </a:p>
          <a:p>
            <a:pPr lvl="2" eaLnBrk="1" hangingPunct="1">
              <a:defRPr/>
            </a:pPr>
            <a:r>
              <a:rPr lang="en-US" sz="800" b="1" dirty="0">
                <a:solidFill>
                  <a:srgbClr val="FF0000"/>
                </a:solidFill>
              </a:rPr>
              <a:t>Student’s painting tools should NEVER touch the project, just like Jackson Pollock did.  </a:t>
            </a:r>
          </a:p>
          <a:p>
            <a:pPr lvl="2">
              <a:defRPr/>
            </a:pPr>
            <a:r>
              <a:rPr lang="en-US" sz="800" b="1" dirty="0"/>
              <a:t>After EACH rotation, student projects should be placed FLAT to the side or moved away on rolling carts to the area where they will dry for 1-day.  </a:t>
            </a:r>
            <a:endParaRPr lang="en-US" sz="800" b="1" dirty="0">
              <a:solidFill>
                <a:srgbClr val="FF0000"/>
              </a:solidFill>
            </a:endParaRPr>
          </a:p>
          <a:p>
            <a:pPr eaLnBrk="1" hangingPunct="1">
              <a:defRPr/>
            </a:pPr>
            <a:endParaRPr lang="en-US" sz="800" b="1" u="sng" dirty="0"/>
          </a:p>
          <a:p>
            <a:pPr eaLnBrk="1" hangingPunct="1">
              <a:defRPr/>
            </a:pPr>
            <a:r>
              <a:rPr lang="en-US" sz="800" b="1" u="sng" dirty="0"/>
              <a:t>INTRODUCTION</a:t>
            </a:r>
            <a:r>
              <a:rPr lang="en-US" sz="800" dirty="0"/>
              <a:t>: 	Jackson Pollock PowerPoint Introduction (10 minutes) might be done in Cafeteria or Auditorium</a:t>
            </a:r>
          </a:p>
          <a:p>
            <a:pPr eaLnBrk="1" hangingPunct="1">
              <a:defRPr/>
            </a:pPr>
            <a:endParaRPr lang="en-US" sz="800" dirty="0"/>
          </a:p>
          <a:p>
            <a:pPr eaLnBrk="1" hangingPunct="1">
              <a:defRPr/>
            </a:pPr>
            <a:r>
              <a:rPr lang="en-US" sz="800" b="1" u="sng" dirty="0"/>
              <a:t>PROJECT:</a:t>
            </a:r>
            <a:r>
              <a:rPr lang="en-US" sz="800" dirty="0"/>
              <a:t>	</a:t>
            </a:r>
            <a:r>
              <a:rPr lang="en-US" sz="800" u="sng" dirty="0"/>
              <a:t>Step 1:</a:t>
            </a:r>
          </a:p>
          <a:p>
            <a:pPr marL="1085850" lvl="2" indent="-171450" eaLnBrk="1" hangingPunct="1">
              <a:buFont typeface="Arial" panose="020B0604020202020204" pitchFamily="34" charset="0"/>
              <a:buChar char="•"/>
              <a:defRPr/>
            </a:pPr>
            <a:r>
              <a:rPr lang="en-US" sz="800" dirty="0"/>
              <a:t>Ask Teacher to split students into (3) groups; send ONE group to each of the three stations</a:t>
            </a:r>
          </a:p>
          <a:p>
            <a:pPr marL="1085850" lvl="2" indent="-171450" eaLnBrk="1" hangingPunct="1">
              <a:buFont typeface="Arial" panose="020B0604020202020204" pitchFamily="34" charset="0"/>
              <a:buChar char="•"/>
              <a:defRPr/>
            </a:pPr>
            <a:r>
              <a:rPr lang="en-US" sz="800" dirty="0"/>
              <a:t>TIME STATIONS  8-MINUTES TO PAINT!  Clean up paint on floor with DAMP blue chamois</a:t>
            </a:r>
          </a:p>
          <a:p>
            <a:pPr marL="1085850" lvl="2" indent="-171450" eaLnBrk="1" hangingPunct="1">
              <a:buFont typeface="Arial" panose="020B0604020202020204" pitchFamily="34" charset="0"/>
              <a:buChar char="•"/>
              <a:defRPr/>
            </a:pPr>
            <a:r>
              <a:rPr lang="en-US" sz="800" b="1" u="sng" dirty="0">
                <a:solidFill>
                  <a:srgbClr val="FF0000"/>
                </a:solidFill>
              </a:rPr>
              <a:t>Give  1-MINUTE WARNING before time is up so Volunteers can clean floors before rotation.</a:t>
            </a:r>
          </a:p>
          <a:p>
            <a:pPr marL="1200150" lvl="2" indent="-285750" eaLnBrk="1" hangingPunct="1">
              <a:buFont typeface="Arial" panose="020B0604020202020204" pitchFamily="34" charset="0"/>
              <a:buChar char="•"/>
              <a:defRPr/>
            </a:pPr>
            <a:endParaRPr lang="en-US" sz="800" dirty="0"/>
          </a:p>
          <a:p>
            <a:pPr lvl="2" eaLnBrk="1" hangingPunct="1">
              <a:defRPr/>
            </a:pPr>
            <a:r>
              <a:rPr lang="en-US" sz="800" u="sng" dirty="0"/>
              <a:t>Step 2:</a:t>
            </a:r>
          </a:p>
          <a:p>
            <a:pPr marL="1085850" lvl="2" indent="-171450" eaLnBrk="1" hangingPunct="1">
              <a:buFont typeface="Arial" panose="020B0604020202020204" pitchFamily="34" charset="0"/>
              <a:buChar char="•"/>
              <a:defRPr/>
            </a:pPr>
            <a:r>
              <a:rPr lang="en-US" sz="800" b="1" u="sng" dirty="0"/>
              <a:t>ROTATE</a:t>
            </a:r>
            <a:r>
              <a:rPr lang="en-US" sz="800" dirty="0"/>
              <a:t> students to their next  stations ;  </a:t>
            </a:r>
            <a:r>
              <a:rPr lang="en-US" sz="800" u="sng" dirty="0">
                <a:solidFill>
                  <a:srgbClr val="FF0000"/>
                </a:solidFill>
              </a:rPr>
              <a:t>Follow ROTATION schedule</a:t>
            </a:r>
          </a:p>
          <a:p>
            <a:pPr marL="1085850" lvl="2" indent="-171450" eaLnBrk="1" hangingPunct="1">
              <a:buFont typeface="Arial" panose="020B0604020202020204" pitchFamily="34" charset="0"/>
              <a:buChar char="•"/>
              <a:defRPr/>
            </a:pPr>
            <a:r>
              <a:rPr lang="en-US" sz="800" dirty="0"/>
              <a:t>TIME STATIONS 8-MINUTES AGAIN TO PAINT! Clean up paint on floor with DAMP chamois</a:t>
            </a:r>
          </a:p>
          <a:p>
            <a:pPr marL="1085850" lvl="2" indent="-171450" eaLnBrk="1" hangingPunct="1">
              <a:buFont typeface="Arial" panose="020B0604020202020204" pitchFamily="34" charset="0"/>
              <a:buChar char="•"/>
              <a:defRPr/>
            </a:pPr>
            <a:r>
              <a:rPr lang="en-US" sz="800" b="1" u="sng" dirty="0">
                <a:solidFill>
                  <a:srgbClr val="FF0000"/>
                </a:solidFill>
              </a:rPr>
              <a:t>Give 1-MINUTE WARNING before time is up so Volunteers can clean floors before rotation.</a:t>
            </a:r>
          </a:p>
          <a:p>
            <a:pPr marL="1143000" lvl="2" indent="-228600" eaLnBrk="1" hangingPunct="1">
              <a:buFont typeface="+mj-lt"/>
              <a:buAutoNum type="arabicPeriod"/>
              <a:defRPr/>
            </a:pPr>
            <a:endParaRPr lang="en-US" sz="800" b="1" dirty="0"/>
          </a:p>
          <a:p>
            <a:pPr eaLnBrk="1" hangingPunct="1">
              <a:defRPr/>
            </a:pPr>
            <a:r>
              <a:rPr lang="en-US" sz="800" dirty="0"/>
              <a:t>	</a:t>
            </a:r>
            <a:r>
              <a:rPr lang="en-US" sz="800" u="sng" dirty="0"/>
              <a:t>Step 3:</a:t>
            </a:r>
          </a:p>
          <a:p>
            <a:pPr marL="1085850" lvl="2" indent="-171450" eaLnBrk="1" hangingPunct="1">
              <a:buFont typeface="Arial" panose="020B0604020202020204" pitchFamily="34" charset="0"/>
              <a:buChar char="•"/>
              <a:defRPr/>
            </a:pPr>
            <a:r>
              <a:rPr lang="en-US" sz="800" b="1" u="sng" dirty="0"/>
              <a:t>ROTATE</a:t>
            </a:r>
            <a:r>
              <a:rPr lang="en-US" sz="800" dirty="0"/>
              <a:t> students FOR THE LAST TIME</a:t>
            </a:r>
            <a:r>
              <a:rPr lang="en-US" sz="800" dirty="0">
                <a:solidFill>
                  <a:srgbClr val="FF0000"/>
                </a:solidFill>
              </a:rPr>
              <a:t>, </a:t>
            </a:r>
            <a:r>
              <a:rPr lang="en-US" sz="800" u="sng" dirty="0">
                <a:solidFill>
                  <a:srgbClr val="FF0000"/>
                </a:solidFill>
              </a:rPr>
              <a:t>Follow same ROTATION schedule</a:t>
            </a:r>
          </a:p>
          <a:p>
            <a:pPr marL="1085850" lvl="2" indent="-171450" eaLnBrk="1" hangingPunct="1">
              <a:buFont typeface="Arial" panose="020B0604020202020204" pitchFamily="34" charset="0"/>
              <a:buChar char="•"/>
              <a:defRPr/>
            </a:pPr>
            <a:r>
              <a:rPr lang="en-US" sz="800" dirty="0"/>
              <a:t>TIME STATIONS THEIR LAST 8-MINUTES TO PAINT! Clean up paint on floor with DAMP chamois</a:t>
            </a:r>
          </a:p>
          <a:p>
            <a:pPr marL="1085850" lvl="2" indent="-171450" eaLnBrk="1" hangingPunct="1">
              <a:buFont typeface="Arial" panose="020B0604020202020204" pitchFamily="34" charset="0"/>
              <a:buChar char="•"/>
              <a:defRPr/>
            </a:pPr>
            <a:r>
              <a:rPr lang="en-US" sz="800" b="1" u="sng" dirty="0">
                <a:solidFill>
                  <a:srgbClr val="FF0000"/>
                </a:solidFill>
              </a:rPr>
              <a:t>Give 1-MINUTE WARNING before time is up so Volunteers can start cleaning floors</a:t>
            </a:r>
          </a:p>
          <a:p>
            <a:pPr eaLnBrk="1" hangingPunct="1">
              <a:defRPr/>
            </a:pPr>
            <a:endParaRPr lang="en-US" sz="800" b="1" u="sng" dirty="0">
              <a:solidFill>
                <a:srgbClr val="FF0000"/>
              </a:solidFill>
            </a:endParaRPr>
          </a:p>
          <a:p>
            <a:pPr eaLnBrk="1" hangingPunct="1">
              <a:defRPr/>
            </a:pPr>
            <a:r>
              <a:rPr lang="en-US" sz="800" b="1" u="sng" dirty="0"/>
              <a:t>CLEAN-UP:</a:t>
            </a:r>
            <a:r>
              <a:rPr lang="en-US" sz="800" b="1" dirty="0"/>
              <a:t>   	Remaining 10-15 minutes of project…   CLEAN UP STUDENTS.</a:t>
            </a:r>
          </a:p>
          <a:p>
            <a:pPr marL="1085850" lvl="2" indent="-171450">
              <a:buFont typeface="Arial" panose="020B0604020202020204" pitchFamily="34" charset="0"/>
              <a:buChar char="•"/>
              <a:defRPr/>
            </a:pPr>
            <a:r>
              <a:rPr lang="en-US" sz="800" dirty="0"/>
              <a:t>Give them Adult Wipes and help clean them up.</a:t>
            </a:r>
          </a:p>
          <a:p>
            <a:pPr marL="1085850" lvl="2" indent="-171450">
              <a:buFont typeface="Arial" panose="020B0604020202020204" pitchFamily="34" charset="0"/>
              <a:buChar char="•"/>
              <a:defRPr/>
            </a:pPr>
            <a:r>
              <a:rPr lang="en-US" sz="800" dirty="0"/>
              <a:t>Tell students to return to area where they saw Introduction and collect their shoes.</a:t>
            </a:r>
          </a:p>
          <a:p>
            <a:pPr marL="1085850" lvl="2" indent="-171450" eaLnBrk="1" hangingPunct="1">
              <a:buFont typeface="Arial" panose="020B0604020202020204" pitchFamily="34" charset="0"/>
              <a:buChar char="•"/>
              <a:defRPr/>
            </a:pPr>
            <a:r>
              <a:rPr lang="en-US" sz="800" b="1" dirty="0">
                <a:solidFill>
                  <a:srgbClr val="FF0000"/>
                </a:solidFill>
              </a:rPr>
              <a:t>Ask students which tools they liked the best?  Ask what did they learn from AA?    </a:t>
            </a:r>
          </a:p>
          <a:p>
            <a:pPr marL="1085850" lvl="2" indent="-171450">
              <a:buFont typeface="Arial" panose="020B0604020202020204" pitchFamily="34" charset="0"/>
              <a:buChar char="•"/>
              <a:defRPr/>
            </a:pPr>
            <a:r>
              <a:rPr lang="en-US" sz="800" b="1" dirty="0">
                <a:solidFill>
                  <a:srgbClr val="FF0000"/>
                </a:solidFill>
              </a:rPr>
              <a:t>Ask students to “Thank Volunteers” and to “Thank their Teacher too for letting us have 1-hour”</a:t>
            </a:r>
            <a:r>
              <a:rPr lang="en-US" sz="800" u="sng" dirty="0"/>
              <a:t> </a:t>
            </a:r>
          </a:p>
          <a:p>
            <a:pPr lvl="2">
              <a:defRPr/>
            </a:pPr>
            <a:endParaRPr lang="en-US" sz="800" u="sng" dirty="0"/>
          </a:p>
          <a:p>
            <a:pPr lvl="2">
              <a:defRPr/>
            </a:pPr>
            <a:r>
              <a:rPr lang="en-US" sz="800" u="sng" dirty="0"/>
              <a:t>While this is being done… Volunteers should do the following:</a:t>
            </a:r>
            <a:endParaRPr lang="en-US" sz="800" b="1" u="sng" dirty="0"/>
          </a:p>
          <a:p>
            <a:pPr lvl="2">
              <a:defRPr/>
            </a:pPr>
            <a:r>
              <a:rPr lang="en-US" sz="800" dirty="0"/>
              <a:t>Gather tools into their Home Depot bucket, rinse off, return to correct bin</a:t>
            </a:r>
          </a:p>
          <a:p>
            <a:pPr lvl="2">
              <a:defRPr/>
            </a:pPr>
            <a:r>
              <a:rPr lang="en-US" sz="800" dirty="0"/>
              <a:t>Collect glues and wipe them off and put them in a bag for next class</a:t>
            </a:r>
          </a:p>
          <a:p>
            <a:pPr lvl="2">
              <a:defRPr/>
            </a:pPr>
            <a:r>
              <a:rPr lang="en-US" sz="800" dirty="0"/>
              <a:t>Tie up plastic bag, with remaining cups of paint AND THROW  AWAY</a:t>
            </a:r>
          </a:p>
          <a:p>
            <a:pPr lvl="2">
              <a:defRPr/>
            </a:pPr>
            <a:r>
              <a:rPr lang="en-US" sz="800" dirty="0"/>
              <a:t>Put banana boxes back together again</a:t>
            </a:r>
          </a:p>
          <a:p>
            <a:pPr lvl="2">
              <a:defRPr/>
            </a:pPr>
            <a:r>
              <a:rPr lang="en-US" sz="800" dirty="0"/>
              <a:t>Fold up tarps</a:t>
            </a:r>
          </a:p>
          <a:p>
            <a:pPr lvl="2">
              <a:defRPr/>
            </a:pPr>
            <a:r>
              <a:rPr lang="en-US" sz="800" dirty="0"/>
              <a:t>Do a final wipe down of the floor with the blue chamois</a:t>
            </a:r>
          </a:p>
          <a:p>
            <a:pPr lvl="2" eaLnBrk="1" hangingPunct="1">
              <a:defRPr/>
            </a:pPr>
            <a:endParaRPr lang="en-US" sz="800" b="1" dirty="0">
              <a:solidFill>
                <a:srgbClr val="FF0000"/>
              </a:solidFill>
            </a:endParaRPr>
          </a:p>
        </p:txBody>
      </p:sp>
      <p:sp>
        <p:nvSpPr>
          <p:cNvPr id="5" name="Rectangle 4"/>
          <p:cNvSpPr/>
          <p:nvPr/>
        </p:nvSpPr>
        <p:spPr>
          <a:xfrm>
            <a:off x="6781800" y="3289756"/>
            <a:ext cx="2270398" cy="1508105"/>
          </a:xfrm>
          <a:prstGeom prst="rect">
            <a:avLst/>
          </a:prstGeom>
          <a:ln>
            <a:solidFill>
              <a:schemeClr val="tx1"/>
            </a:solidFill>
          </a:ln>
        </p:spPr>
        <p:txBody>
          <a:bodyPr wrap="square">
            <a:spAutoFit/>
          </a:bodyPr>
          <a:lstStyle/>
          <a:p>
            <a:pPr algn="ctr" eaLnBrk="1" hangingPunct="1">
              <a:defRPr/>
            </a:pPr>
            <a:r>
              <a:rPr lang="en-US" sz="1000" u="sng" dirty="0">
                <a:solidFill>
                  <a:srgbClr val="FF0000"/>
                </a:solidFill>
                <a:latin typeface="Arial Black" panose="020B0A04020102020204" pitchFamily="34" charset="0"/>
                <a:cs typeface="Arial" charset="0"/>
              </a:rPr>
              <a:t>STUDENT  ROTATION:</a:t>
            </a:r>
          </a:p>
          <a:p>
            <a:pPr algn="ctr" eaLnBrk="1" hangingPunct="1">
              <a:defRPr/>
            </a:pPr>
            <a:endParaRPr lang="en-US" sz="1000" u="sng" dirty="0">
              <a:solidFill>
                <a:srgbClr val="FF0000"/>
              </a:solidFill>
              <a:latin typeface="Arial Black" panose="020B0A04020102020204" pitchFamily="34" charset="0"/>
              <a:cs typeface="Arial" charset="0"/>
            </a:endParaRPr>
          </a:p>
          <a:p>
            <a:pPr marL="228600" indent="-228600" eaLnBrk="1" hangingPunct="1">
              <a:buFont typeface="+mj-lt"/>
              <a:buAutoNum type="arabicPeriod"/>
              <a:defRPr/>
            </a:pPr>
            <a:r>
              <a:rPr lang="en-US" sz="900" b="1" dirty="0">
                <a:latin typeface="Arial Narrow" panose="020B0606020202030204" pitchFamily="34" charset="0"/>
                <a:cs typeface="Arial" charset="0"/>
              </a:rPr>
              <a:t>Station #1  always moves to Station #2      (Class Pollock to ART CANVAS)</a:t>
            </a:r>
          </a:p>
          <a:p>
            <a:pPr marL="228600" indent="-228600" eaLnBrk="1" hangingPunct="1">
              <a:buFont typeface="+mj-lt"/>
              <a:buAutoNum type="arabicPeriod"/>
              <a:defRPr/>
            </a:pPr>
            <a:endParaRPr lang="en-US" sz="900" b="1" dirty="0">
              <a:latin typeface="Arial Narrow" panose="020B0606020202030204" pitchFamily="34" charset="0"/>
              <a:cs typeface="Arial" charset="0"/>
            </a:endParaRPr>
          </a:p>
          <a:p>
            <a:pPr marL="228600" indent="-228600" eaLnBrk="1" hangingPunct="1">
              <a:buFont typeface="+mj-lt"/>
              <a:buAutoNum type="arabicPeriod"/>
              <a:defRPr/>
            </a:pPr>
            <a:r>
              <a:rPr lang="en-US" sz="900" b="1" dirty="0">
                <a:latin typeface="Arial Narrow" panose="020B0606020202030204" pitchFamily="34" charset="0"/>
                <a:cs typeface="Arial" charset="0"/>
              </a:rPr>
              <a:t>Station #2  always moves to Station #3 (Art Canvas to WHITE OFFICE FOLDERS) </a:t>
            </a:r>
          </a:p>
          <a:p>
            <a:pPr marL="228600" indent="-228600" eaLnBrk="1" hangingPunct="1">
              <a:buFont typeface="+mj-lt"/>
              <a:buAutoNum type="arabicPeriod"/>
              <a:defRPr/>
            </a:pPr>
            <a:endParaRPr lang="en-US" sz="900" b="1" dirty="0">
              <a:latin typeface="Arial Narrow" panose="020B0606020202030204" pitchFamily="34" charset="0"/>
              <a:cs typeface="Arial" charset="0"/>
            </a:endParaRPr>
          </a:p>
          <a:p>
            <a:pPr marL="228600" indent="-228600" eaLnBrk="1" hangingPunct="1">
              <a:buFont typeface="+mj-lt"/>
              <a:buAutoNum type="arabicPeriod"/>
              <a:defRPr/>
            </a:pPr>
            <a:r>
              <a:rPr lang="en-US" sz="900" b="1" dirty="0">
                <a:latin typeface="Arial Narrow" panose="020B0606020202030204" pitchFamily="34" charset="0"/>
                <a:cs typeface="Arial" charset="0"/>
              </a:rPr>
              <a:t>Station #3  always moves to Station #1 (White Folders to CLASS  POLLOCK)</a:t>
            </a:r>
            <a:endParaRPr lang="en-US" sz="900" dirty="0">
              <a:latin typeface="Arial Narrow" panose="020B0606020202030204" pitchFamily="34" charset="0"/>
              <a:cs typeface="Arial" charset="0"/>
            </a:endParaRPr>
          </a:p>
        </p:txBody>
      </p:sp>
      <p:cxnSp>
        <p:nvCxnSpPr>
          <p:cNvPr id="7" name="Straight Arrow Connector 6"/>
          <p:cNvCxnSpPr/>
          <p:nvPr/>
        </p:nvCxnSpPr>
        <p:spPr>
          <a:xfrm flipV="1">
            <a:off x="4844421" y="3810000"/>
            <a:ext cx="1608137"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49221" y="4403705"/>
            <a:ext cx="130333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65001" y="99283"/>
            <a:ext cx="4095993" cy="230832"/>
          </a:xfrm>
          <a:prstGeom prst="rect">
            <a:avLst/>
          </a:prstGeom>
          <a:noFill/>
        </p:spPr>
        <p:txBody>
          <a:bodyPr wrap="none" rtlCol="0">
            <a:spAutoFit/>
          </a:bodyPr>
          <a:lstStyle/>
          <a:p>
            <a:r>
              <a:rPr lang="en-US" sz="900" dirty="0">
                <a:latin typeface="Arial Black" panose="020B0A04020102020204" pitchFamily="34" charset="0"/>
              </a:rPr>
              <a:t>Project (1-hr) + Training &amp; Set-up (40 min) + Clean Up (15 min)</a:t>
            </a:r>
          </a:p>
        </p:txBody>
      </p:sp>
      <p:sp>
        <p:nvSpPr>
          <p:cNvPr id="13" name="Rectangle 12"/>
          <p:cNvSpPr/>
          <p:nvPr/>
        </p:nvSpPr>
        <p:spPr>
          <a:xfrm>
            <a:off x="3048000" y="76200"/>
            <a:ext cx="4267200" cy="2769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descr="C:\Users\terita\Pictures\2015_03_12\IMG_0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269" t="17015" r="56583" b="55111"/>
          <a:stretch/>
        </p:blipFill>
        <p:spPr bwMode="auto">
          <a:xfrm>
            <a:off x="244682" y="1679883"/>
            <a:ext cx="677606" cy="74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C:\Users\terita\Pictures\2015_03_12\IMG_0013.JPG"/>
          <p:cNvPicPr>
            <a:picLocks noChangeAspect="1" noChangeArrowheads="1"/>
          </p:cNvPicPr>
          <p:nvPr/>
        </p:nvPicPr>
        <p:blipFill>
          <a:blip r:embed="rId3" cstate="print">
            <a:extLst>
              <a:ext uri="{28A0092B-C50C-407E-A947-70E740481C1C}">
                <a14:useLocalDpi xmlns:a14="http://schemas.microsoft.com/office/drawing/2010/main" val="0"/>
              </a:ext>
            </a:extLst>
          </a:blip>
          <a:srcRect l="48415" t="47267" r="5692" b="4314"/>
          <a:stretch>
            <a:fillRect/>
          </a:stretch>
        </p:blipFill>
        <p:spPr bwMode="auto">
          <a:xfrm>
            <a:off x="244681" y="1035718"/>
            <a:ext cx="677606" cy="5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C:\Users\terita\Pictures\2015_03_12\IMG_0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7276" y="979364"/>
            <a:ext cx="1425932" cy="107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1394" y="3720643"/>
            <a:ext cx="1130808" cy="1077218"/>
          </a:xfrm>
          <a:prstGeom prst="rect">
            <a:avLst/>
          </a:prstGeom>
          <a:noFill/>
        </p:spPr>
        <p:txBody>
          <a:bodyPr wrap="square" rtlCol="0">
            <a:spAutoFit/>
          </a:bodyPr>
          <a:lstStyle/>
          <a:p>
            <a:pPr algn="ctr"/>
            <a:r>
              <a:rPr lang="en-US" sz="800" u="sng" dirty="0">
                <a:latin typeface="Arial Narrow" panose="020B0606020202030204" pitchFamily="34" charset="0"/>
              </a:rPr>
              <a:t>Volunteers at</a:t>
            </a:r>
          </a:p>
          <a:p>
            <a:pPr algn="ctr"/>
            <a:r>
              <a:rPr lang="en-US" sz="800" u="sng" dirty="0">
                <a:latin typeface="Arial Narrow" panose="020B0606020202030204" pitchFamily="34" charset="0"/>
              </a:rPr>
              <a:t>Stations #2 and #3 </a:t>
            </a:r>
          </a:p>
          <a:p>
            <a:pPr algn="ctr"/>
            <a:r>
              <a:rPr lang="en-US" sz="800" dirty="0">
                <a:latin typeface="Arial Narrow" panose="020B0606020202030204" pitchFamily="34" charset="0"/>
              </a:rPr>
              <a:t>will place student labels on back of each project.  </a:t>
            </a:r>
            <a:r>
              <a:rPr lang="en-US" sz="800" u="sng" dirty="0">
                <a:latin typeface="Arial Narrow" panose="020B0606020202030204" pitchFamily="34" charset="0"/>
              </a:rPr>
              <a:t>Do not pre-stick them.  </a:t>
            </a:r>
            <a:r>
              <a:rPr lang="en-US" sz="800" dirty="0">
                <a:latin typeface="Arial Narrow" panose="020B0606020202030204" pitchFamily="34" charset="0"/>
              </a:rPr>
              <a:t>Only stick labels after student tells you their name!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44476" y="964871"/>
            <a:ext cx="8763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ts val="800"/>
              </a:spcBef>
              <a:buFont typeface="Arial" charset="0"/>
              <a:tabLst>
                <a:tab pos="579438" algn="l"/>
              </a:tabLst>
              <a:defRPr sz="1600" b="1">
                <a:solidFill>
                  <a:schemeClr val="tx1"/>
                </a:solidFill>
                <a:latin typeface="Franklin Gothic Book" pitchFamily="34" charset="0"/>
              </a:defRPr>
            </a:lvl1pPr>
            <a:lvl2pPr marL="742950" indent="-285750" eaLnBrk="0" hangingPunct="0">
              <a:spcBef>
                <a:spcPts val="300"/>
              </a:spcBef>
              <a:buClr>
                <a:schemeClr val="accent2"/>
              </a:buClr>
              <a:buFont typeface="Wingdings" pitchFamily="2" charset="2"/>
              <a:buChar char="§"/>
              <a:tabLst>
                <a:tab pos="579438" algn="l"/>
              </a:tabLst>
              <a:defRPr sz="1600">
                <a:solidFill>
                  <a:schemeClr val="tx1"/>
                </a:solidFill>
                <a:latin typeface="Franklin Gothic Book" pitchFamily="34" charset="0"/>
              </a:defRPr>
            </a:lvl2pPr>
            <a:lvl3pPr marL="1143000" indent="-228600" eaLnBrk="0" hangingPunct="0">
              <a:spcBef>
                <a:spcPts val="300"/>
              </a:spcBef>
              <a:buClr>
                <a:schemeClr val="accent2"/>
              </a:buClr>
              <a:buFont typeface="Wingdings" pitchFamily="2" charset="2"/>
              <a:buChar char="§"/>
              <a:tabLst>
                <a:tab pos="579438" algn="l"/>
              </a:tabLst>
              <a:defRPr sz="1600">
                <a:solidFill>
                  <a:schemeClr val="tx1"/>
                </a:solidFill>
                <a:latin typeface="Franklin Gothic Book" pitchFamily="34" charset="0"/>
              </a:defRPr>
            </a:lvl3pPr>
            <a:lvl4pPr marL="1600200" indent="-228600" eaLnBrk="0" hangingPunct="0">
              <a:spcBef>
                <a:spcPts val="300"/>
              </a:spcBef>
              <a:buClr>
                <a:schemeClr val="accent2"/>
              </a:buClr>
              <a:buFont typeface="Wingdings" pitchFamily="2" charset="2"/>
              <a:buChar char="§"/>
              <a:tabLst>
                <a:tab pos="579438" algn="l"/>
              </a:tabLst>
              <a:defRPr sz="1600">
                <a:solidFill>
                  <a:schemeClr val="tx1"/>
                </a:solidFill>
                <a:latin typeface="Franklin Gothic Book" pitchFamily="34" charset="0"/>
              </a:defRPr>
            </a:lvl4pPr>
            <a:lvl5pPr marL="2057400" indent="-228600" eaLnBrk="0" hangingPunct="0">
              <a:spcBef>
                <a:spcPts val="300"/>
              </a:spcBef>
              <a:buClr>
                <a:schemeClr val="accent2"/>
              </a:buClr>
              <a:buFont typeface="Wingdings" pitchFamily="2" charset="2"/>
              <a:buChar char="§"/>
              <a:tabLst>
                <a:tab pos="579438" algn="l"/>
              </a:tabLst>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tabLst>
                <a:tab pos="579438" algn="l"/>
              </a:tabLst>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tabLst>
                <a:tab pos="579438" algn="l"/>
              </a:tabLst>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tabLst>
                <a:tab pos="579438" algn="l"/>
              </a:tabLst>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tabLst>
                <a:tab pos="579438" algn="l"/>
              </a:tabLst>
              <a:defRPr sz="1600">
                <a:solidFill>
                  <a:schemeClr val="tx1"/>
                </a:solidFill>
                <a:latin typeface="Franklin Gothic Book" pitchFamily="34" charset="0"/>
              </a:defRPr>
            </a:lvl9pPr>
          </a:lstStyle>
          <a:p>
            <a:pPr eaLnBrk="1" hangingPunct="1">
              <a:spcBef>
                <a:spcPct val="0"/>
              </a:spcBef>
              <a:buFontTx/>
              <a:buNone/>
              <a:defRPr/>
            </a:pPr>
            <a:r>
              <a:rPr lang="en-US" altLang="en-US" sz="1400" u="sng" dirty="0">
                <a:latin typeface="Arial Black" pitchFamily="34" charset="0"/>
                <a:cs typeface="Arial" charset="0"/>
              </a:rPr>
              <a:t>ONE  DAY AFTER  PROJECT(S):</a:t>
            </a:r>
          </a:p>
          <a:p>
            <a:pPr marL="285750" indent="-285750" eaLnBrk="1" hangingPunct="1">
              <a:spcBef>
                <a:spcPct val="0"/>
              </a:spcBef>
              <a:buFont typeface="Arial" panose="020B0604020202020204" pitchFamily="34" charset="0"/>
              <a:buChar char="•"/>
              <a:defRPr/>
            </a:pPr>
            <a:endParaRPr lang="en-US" altLang="en-US" sz="14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The ART CANVAS and OFFICE FOLDERS will be dried within 1-day</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Match up each student’s Art Canvas &amp; Office Folder; place the canvas inside the folder.</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 Return projects to appropriate Teachers.</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THE LARGE CLASS POLLOCKS (4’x8’) take about 2-days to dry.   Keep them flat until they are dried!</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Once the (3-4) LARGE POLLOCKS  are dried….  give the Custodians the new VELCRO you purchased and ask that they hang them back up in the Auditorium. </a:t>
            </a:r>
          </a:p>
          <a:p>
            <a:pPr eaLnBrk="1" hangingPunct="1">
              <a:spcBef>
                <a:spcPct val="0"/>
              </a:spcBef>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CHECK organization of tools for the (3) stations, make sure nothing is missing OR put in the wrong container.</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GIVE ALL tinted GLUES to art department</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MAKE  SURE  YOU  SAVE  the (4) paint gallons that are labeled… “SAVE” --- empty them and throw the rest away</a:t>
            </a:r>
          </a:p>
          <a:p>
            <a:pPr marL="285750" indent="-285750" eaLnBrk="1" hangingPunct="1">
              <a:spcBef>
                <a:spcPct val="0"/>
              </a:spcBef>
              <a:buFont typeface="Arial" panose="020B0604020202020204" pitchFamily="34" charset="0"/>
              <a:buChar char="•"/>
              <a:defRPr/>
            </a:pPr>
            <a:endParaRPr lang="en-US" altLang="en-US" sz="900" b="0" dirty="0">
              <a:latin typeface="Arial" charset="0"/>
              <a:cs typeface="Arial" charset="0"/>
            </a:endParaRPr>
          </a:p>
          <a:p>
            <a:pPr marL="285750" indent="-285750" eaLnBrk="1" hangingPunct="1">
              <a:spcBef>
                <a:spcPct val="0"/>
              </a:spcBef>
              <a:buFont typeface="Arial" panose="020B0604020202020204" pitchFamily="34" charset="0"/>
              <a:buChar char="•"/>
              <a:defRPr/>
            </a:pPr>
            <a:r>
              <a:rPr lang="en-US" altLang="en-US" sz="900" b="0" dirty="0">
                <a:latin typeface="Arial" charset="0"/>
                <a:cs typeface="Arial" charset="0"/>
              </a:rPr>
              <a:t>Store everything for next year; prep tools, all tarps, banana boxes, tools, buckets, left over supplies.</a:t>
            </a:r>
          </a:p>
          <a:p>
            <a:pPr eaLnBrk="1" hangingPunct="1">
              <a:spcBef>
                <a:spcPct val="0"/>
              </a:spcBef>
              <a:defRPr/>
            </a:pPr>
            <a:endParaRPr lang="en-US" altLang="en-US" sz="900" b="0" dirty="0">
              <a:latin typeface="Arial" charset="0"/>
              <a:cs typeface="Arial" charset="0"/>
            </a:endParaRPr>
          </a:p>
        </p:txBody>
      </p:sp>
      <p:sp>
        <p:nvSpPr>
          <p:cNvPr id="32772" name="TextBox 3"/>
          <p:cNvSpPr txBox="1">
            <a:spLocks noChangeArrowheads="1"/>
          </p:cNvSpPr>
          <p:nvPr/>
        </p:nvSpPr>
        <p:spPr bwMode="auto">
          <a:xfrm>
            <a:off x="152400" y="76200"/>
            <a:ext cx="274376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dirty="0">
                <a:latin typeface="Arial" panose="020B0604020202020204" pitchFamily="34" charset="0"/>
              </a:rPr>
              <a:t>Kindergarten AA:  Jackson Pollock</a:t>
            </a:r>
          </a:p>
        </p:txBody>
      </p:sp>
      <p:sp>
        <p:nvSpPr>
          <p:cNvPr id="5" name="TextBox 2"/>
          <p:cNvSpPr txBox="1">
            <a:spLocks noChangeArrowheads="1"/>
          </p:cNvSpPr>
          <p:nvPr/>
        </p:nvSpPr>
        <p:spPr bwMode="auto">
          <a:xfrm>
            <a:off x="7577276" y="65901"/>
            <a:ext cx="14302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000" u="sng" dirty="0">
                <a:latin typeface="Arial" panose="020B0604020202020204" pitchFamily="34" charset="0"/>
              </a:rPr>
              <a:t>PROJECT OUTLINE</a:t>
            </a:r>
            <a:r>
              <a:rPr lang="en-US" altLang="en-US" sz="1000" dirty="0">
                <a:latin typeface="Arial" panose="020B0604020202020204" pitchFamily="34" charset="0"/>
              </a:rPr>
              <a:t>:</a:t>
            </a:r>
          </a:p>
          <a:p>
            <a:pPr algn="ctr" eaLnBrk="1" hangingPunct="1">
              <a:spcBef>
                <a:spcPct val="0"/>
              </a:spcBef>
              <a:buFontTx/>
              <a:buNone/>
            </a:pPr>
            <a:r>
              <a:rPr lang="en-US" altLang="en-US" sz="1000" dirty="0">
                <a:latin typeface="Arial" panose="020B0604020202020204" pitchFamily="34" charset="0"/>
              </a:rPr>
              <a:t>LEAD AA Person</a:t>
            </a:r>
          </a:p>
          <a:p>
            <a:pPr algn="ctr" eaLnBrk="1" hangingPunct="1">
              <a:spcBef>
                <a:spcPct val="0"/>
              </a:spcBef>
              <a:buFontTx/>
              <a:buNone/>
            </a:pPr>
            <a:r>
              <a:rPr lang="en-US" altLang="en-US" sz="1000" dirty="0">
                <a:latin typeface="Arial" panose="020B0604020202020204" pitchFamily="34" charset="0"/>
              </a:rPr>
              <a:t>(2 of 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87582" y="4601272"/>
            <a:ext cx="2201744" cy="16513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4336468"/>
            <a:ext cx="2362200" cy="1771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856733" y="4592392"/>
            <a:ext cx="2001789" cy="15013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800" y="4580054"/>
            <a:ext cx="2032000" cy="1524000"/>
          </a:xfrm>
          <a:prstGeom prst="rect">
            <a:avLst/>
          </a:prstGeom>
        </p:spPr>
      </p:pic>
      <p:sp>
        <p:nvSpPr>
          <p:cNvPr id="12" name="TextBox 11"/>
          <p:cNvSpPr txBox="1"/>
          <p:nvPr/>
        </p:nvSpPr>
        <p:spPr>
          <a:xfrm>
            <a:off x="4511774" y="6124827"/>
            <a:ext cx="2624132" cy="553998"/>
          </a:xfrm>
          <a:prstGeom prst="rect">
            <a:avLst/>
          </a:prstGeom>
          <a:noFill/>
        </p:spPr>
        <p:txBody>
          <a:bodyPr wrap="square" rtlCol="0">
            <a:spAutoFit/>
          </a:bodyPr>
          <a:lstStyle/>
          <a:p>
            <a:r>
              <a:rPr lang="en-US" sz="1000" dirty="0"/>
              <a:t>Custodian MGR at Park built small temporary scaffold so (2) Large 4x8 could lay flat to dry at the same time in Closet with Kiln.</a:t>
            </a:r>
          </a:p>
        </p:txBody>
      </p:sp>
      <p:sp>
        <p:nvSpPr>
          <p:cNvPr id="13" name="TextBox 12"/>
          <p:cNvSpPr txBox="1"/>
          <p:nvPr/>
        </p:nvSpPr>
        <p:spPr>
          <a:xfrm>
            <a:off x="349873" y="6472282"/>
            <a:ext cx="3102131" cy="261610"/>
          </a:xfrm>
          <a:prstGeom prst="rect">
            <a:avLst/>
          </a:prstGeom>
          <a:noFill/>
        </p:spPr>
        <p:txBody>
          <a:bodyPr wrap="none" rtlCol="0">
            <a:spAutoFit/>
          </a:bodyPr>
          <a:lstStyle/>
          <a:p>
            <a:r>
              <a:rPr lang="en-US" sz="1100" dirty="0"/>
              <a:t>PTSA storage area and attached School supply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1372640" y="3444140"/>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Rectangle 17"/>
          <p:cNvSpPr/>
          <p:nvPr/>
        </p:nvSpPr>
        <p:spPr>
          <a:xfrm>
            <a:off x="3951333" y="2524919"/>
            <a:ext cx="1918518" cy="167798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Oval 96"/>
          <p:cNvSpPr/>
          <p:nvPr/>
        </p:nvSpPr>
        <p:spPr>
          <a:xfrm>
            <a:off x="3686219" y="416487"/>
            <a:ext cx="265113" cy="239713"/>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latin typeface="Arial" panose="020B0604020202020204" pitchFamily="34" charset="0"/>
                <a:cs typeface="Arial" panose="020B0604020202020204" pitchFamily="34" charset="0"/>
              </a:rPr>
              <a:t>HD</a:t>
            </a:r>
          </a:p>
        </p:txBody>
      </p:sp>
      <p:sp>
        <p:nvSpPr>
          <p:cNvPr id="6150" name="TextBox 28"/>
          <p:cNvSpPr txBox="1">
            <a:spLocks noChangeArrowheads="1"/>
          </p:cNvSpPr>
          <p:nvPr/>
        </p:nvSpPr>
        <p:spPr bwMode="auto">
          <a:xfrm>
            <a:off x="3903666" y="403054"/>
            <a:ext cx="739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dirty="0"/>
              <a:t>+ (2) chamois</a:t>
            </a:r>
          </a:p>
        </p:txBody>
      </p:sp>
      <p:sp>
        <p:nvSpPr>
          <p:cNvPr id="15" name="Rectangle 14"/>
          <p:cNvSpPr/>
          <p:nvPr/>
        </p:nvSpPr>
        <p:spPr>
          <a:xfrm>
            <a:off x="2901950" y="2220272"/>
            <a:ext cx="473986" cy="397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bg1"/>
                </a:solidFill>
                <a:latin typeface="Arial Narrow" panose="020B0606020202030204" pitchFamily="34" charset="0"/>
              </a:rPr>
              <a:t>Wall</a:t>
            </a:r>
          </a:p>
        </p:txBody>
      </p:sp>
      <p:sp>
        <p:nvSpPr>
          <p:cNvPr id="6152" name="TextBox 16"/>
          <p:cNvSpPr txBox="1">
            <a:spLocks noChangeArrowheads="1"/>
          </p:cNvSpPr>
          <p:nvPr/>
        </p:nvSpPr>
        <p:spPr bwMode="auto">
          <a:xfrm>
            <a:off x="4283725" y="3100862"/>
            <a:ext cx="544513" cy="338554"/>
          </a:xfrm>
          <a:prstGeom prst="rect">
            <a:avLst/>
          </a:prstGeom>
          <a:solidFill>
            <a:schemeClr val="bg1">
              <a:lumMod val="65000"/>
            </a:schemeClr>
          </a:solidFill>
          <a:ln>
            <a:solidFill>
              <a:schemeClr val="tx1"/>
            </a:solid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800" b="1" dirty="0">
                <a:latin typeface="Arial Narrow" panose="020B0606020202030204" pitchFamily="34" charset="0"/>
              </a:rPr>
              <a:t>Epson on CART</a:t>
            </a:r>
          </a:p>
        </p:txBody>
      </p:sp>
      <p:sp>
        <p:nvSpPr>
          <p:cNvPr id="107" name="Oval 106"/>
          <p:cNvSpPr/>
          <p:nvPr/>
        </p:nvSpPr>
        <p:spPr>
          <a:xfrm>
            <a:off x="2138109" y="4234429"/>
            <a:ext cx="265112" cy="239713"/>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latin typeface="Arial" panose="020B0604020202020204" pitchFamily="34" charset="0"/>
                <a:cs typeface="Arial" panose="020B0604020202020204" pitchFamily="34" charset="0"/>
              </a:rPr>
              <a:t>HD</a:t>
            </a:r>
          </a:p>
        </p:txBody>
      </p:sp>
      <p:sp>
        <p:nvSpPr>
          <p:cNvPr id="108" name="Oval 107"/>
          <p:cNvSpPr/>
          <p:nvPr/>
        </p:nvSpPr>
        <p:spPr>
          <a:xfrm>
            <a:off x="2594768" y="2321284"/>
            <a:ext cx="265113" cy="249238"/>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latin typeface="Arial" panose="020B0604020202020204" pitchFamily="34" charset="0"/>
                <a:cs typeface="Arial" panose="020B0604020202020204" pitchFamily="34" charset="0"/>
              </a:rPr>
              <a:t>HD</a:t>
            </a:r>
          </a:p>
        </p:txBody>
      </p:sp>
      <p:sp>
        <p:nvSpPr>
          <p:cNvPr id="113" name="Rectangle 112"/>
          <p:cNvSpPr/>
          <p:nvPr/>
        </p:nvSpPr>
        <p:spPr>
          <a:xfrm rot="16200000">
            <a:off x="1211262" y="-525462"/>
            <a:ext cx="4114802" cy="592772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6157" name="TextBox 114"/>
          <p:cNvSpPr txBox="1">
            <a:spLocks noChangeArrowheads="1"/>
          </p:cNvSpPr>
          <p:nvPr/>
        </p:nvSpPr>
        <p:spPr bwMode="auto">
          <a:xfrm>
            <a:off x="2528042" y="1884638"/>
            <a:ext cx="3082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#1: (3) 4’x15’ RUBBER drop cloths on bottom</a:t>
            </a:r>
          </a:p>
          <a:p>
            <a:pPr algn="ctr"/>
            <a:r>
              <a:rPr lang="en-US" altLang="en-US" sz="900" b="1" u="sng" dirty="0">
                <a:solidFill>
                  <a:srgbClr val="FF0000"/>
                </a:solidFill>
              </a:rPr>
              <a:t>with (3) Canvas drop cloths on top</a:t>
            </a:r>
          </a:p>
        </p:txBody>
      </p:sp>
      <p:sp>
        <p:nvSpPr>
          <p:cNvPr id="6159" name="TextBox 116"/>
          <p:cNvSpPr txBox="1">
            <a:spLocks noChangeArrowheads="1"/>
          </p:cNvSpPr>
          <p:nvPr/>
        </p:nvSpPr>
        <p:spPr bwMode="auto">
          <a:xfrm rot="-5400000">
            <a:off x="2148209" y="2364466"/>
            <a:ext cx="741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(2) chamois</a:t>
            </a:r>
          </a:p>
        </p:txBody>
      </p:sp>
      <p:sp>
        <p:nvSpPr>
          <p:cNvPr id="6160" name="TextBox 117"/>
          <p:cNvSpPr txBox="1">
            <a:spLocks noChangeArrowheads="1"/>
          </p:cNvSpPr>
          <p:nvPr/>
        </p:nvSpPr>
        <p:spPr bwMode="auto">
          <a:xfrm>
            <a:off x="2352992" y="4246335"/>
            <a:ext cx="719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dirty="0"/>
              <a:t>+(2) chamois</a:t>
            </a:r>
          </a:p>
        </p:txBody>
      </p:sp>
      <p:sp>
        <p:nvSpPr>
          <p:cNvPr id="6161" name="TextBox 9"/>
          <p:cNvSpPr txBox="1">
            <a:spLocks noChangeArrowheads="1"/>
          </p:cNvSpPr>
          <p:nvPr/>
        </p:nvSpPr>
        <p:spPr bwMode="auto">
          <a:xfrm rot="5400000">
            <a:off x="5399519" y="3201194"/>
            <a:ext cx="1303338" cy="231775"/>
          </a:xfrm>
          <a:prstGeom prst="rect">
            <a:avLst/>
          </a:prstGeom>
          <a:solidFill>
            <a:schemeClr val="tx1"/>
          </a:solidFill>
          <a:ln w="9525">
            <a:solidFill>
              <a:schemeClr val="tx1"/>
            </a:solidFill>
            <a:miter lim="800000"/>
            <a:headEnd/>
            <a:tailEnd/>
          </a:ln>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900" b="0" dirty="0">
                <a:solidFill>
                  <a:schemeClr val="bg1"/>
                </a:solidFill>
                <a:latin typeface="Arial Narrow" panose="020B0606020202030204" pitchFamily="34" charset="0"/>
              </a:rPr>
              <a:t> Projector Screen</a:t>
            </a:r>
          </a:p>
        </p:txBody>
      </p:sp>
      <p:sp>
        <p:nvSpPr>
          <p:cNvPr id="6162" name="TextBox 65"/>
          <p:cNvSpPr txBox="1">
            <a:spLocks noChangeArrowheads="1"/>
          </p:cNvSpPr>
          <p:nvPr/>
        </p:nvSpPr>
        <p:spPr bwMode="auto">
          <a:xfrm>
            <a:off x="4735369" y="2787865"/>
            <a:ext cx="116288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900" dirty="0">
                <a:latin typeface="Arial Narrow" panose="020B0606020202030204" pitchFamily="34" charset="0"/>
              </a:rPr>
              <a:t>Students will take</a:t>
            </a:r>
          </a:p>
          <a:p>
            <a:pPr algn="ctr" eaLnBrk="1" hangingPunct="1">
              <a:spcBef>
                <a:spcPct val="0"/>
              </a:spcBef>
              <a:buFontTx/>
              <a:buNone/>
            </a:pPr>
            <a:r>
              <a:rPr lang="en-US" altLang="en-US" sz="900" dirty="0">
                <a:latin typeface="Arial Narrow" panose="020B0606020202030204" pitchFamily="34" charset="0"/>
              </a:rPr>
              <a:t> shoes off</a:t>
            </a:r>
          </a:p>
          <a:p>
            <a:pPr algn="ctr" eaLnBrk="1" hangingPunct="1">
              <a:spcBef>
                <a:spcPct val="0"/>
              </a:spcBef>
              <a:buFontTx/>
              <a:buNone/>
            </a:pPr>
            <a:r>
              <a:rPr lang="en-US" altLang="en-US" sz="900" dirty="0">
                <a:latin typeface="Arial Narrow" panose="020B0606020202030204" pitchFamily="34" charset="0"/>
              </a:rPr>
              <a:t>and sit here for</a:t>
            </a:r>
          </a:p>
          <a:p>
            <a:pPr algn="ctr" eaLnBrk="1" hangingPunct="1">
              <a:spcBef>
                <a:spcPct val="0"/>
              </a:spcBef>
              <a:buFontTx/>
              <a:buNone/>
            </a:pPr>
            <a:r>
              <a:rPr lang="en-US" altLang="en-US" sz="900" dirty="0">
                <a:latin typeface="Arial Narrow" panose="020B0606020202030204" pitchFamily="34" charset="0"/>
              </a:rPr>
              <a:t> Pollock Intro</a:t>
            </a:r>
          </a:p>
          <a:p>
            <a:pPr algn="ctr" eaLnBrk="1" hangingPunct="1">
              <a:spcBef>
                <a:spcPct val="0"/>
              </a:spcBef>
              <a:buFontTx/>
              <a:buNone/>
            </a:pPr>
            <a:r>
              <a:rPr lang="en-US" altLang="en-US" sz="900" dirty="0">
                <a:latin typeface="Arial Narrow" panose="020B0606020202030204" pitchFamily="34" charset="0"/>
              </a:rPr>
              <a:t>and then return here after </a:t>
            </a:r>
          </a:p>
          <a:p>
            <a:pPr algn="ctr" eaLnBrk="1" hangingPunct="1">
              <a:spcBef>
                <a:spcPct val="0"/>
              </a:spcBef>
              <a:buFontTx/>
              <a:buNone/>
            </a:pPr>
            <a:r>
              <a:rPr lang="en-US" altLang="en-US" sz="900" dirty="0">
                <a:latin typeface="Arial Narrow" panose="020B0606020202030204" pitchFamily="34" charset="0"/>
              </a:rPr>
              <a:t>project to clean up</a:t>
            </a:r>
            <a:r>
              <a:rPr lang="en-US" altLang="en-US" sz="800" dirty="0">
                <a:latin typeface="Arial Narrow" panose="020B0606020202030204" pitchFamily="34" charset="0"/>
              </a:rPr>
              <a:t>.</a:t>
            </a:r>
          </a:p>
        </p:txBody>
      </p:sp>
      <p:sp>
        <p:nvSpPr>
          <p:cNvPr id="133" name="Rectangle 132"/>
          <p:cNvSpPr/>
          <p:nvPr/>
        </p:nvSpPr>
        <p:spPr>
          <a:xfrm rot="10800000">
            <a:off x="2207740" y="3437127"/>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6" name="Rectangle 135"/>
          <p:cNvSpPr/>
          <p:nvPr/>
        </p:nvSpPr>
        <p:spPr>
          <a:xfrm flipH="1">
            <a:off x="2614049" y="3729512"/>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7" name="Rectangle 136"/>
          <p:cNvSpPr/>
          <p:nvPr/>
        </p:nvSpPr>
        <p:spPr>
          <a:xfrm flipH="1">
            <a:off x="1745827" y="3724506"/>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8" name="Rectangle 137"/>
          <p:cNvSpPr/>
          <p:nvPr/>
        </p:nvSpPr>
        <p:spPr>
          <a:xfrm flipH="1">
            <a:off x="1748655" y="3504113"/>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9" name="Rectangle 138"/>
          <p:cNvSpPr/>
          <p:nvPr/>
        </p:nvSpPr>
        <p:spPr>
          <a:xfrm flipH="1">
            <a:off x="2582386" y="3487004"/>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68" name="TextBox 141"/>
          <p:cNvSpPr txBox="1">
            <a:spLocks noChangeArrowheads="1"/>
          </p:cNvSpPr>
          <p:nvPr/>
        </p:nvSpPr>
        <p:spPr bwMode="auto">
          <a:xfrm>
            <a:off x="500802" y="2911654"/>
            <a:ext cx="16786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#3</a:t>
            </a:r>
          </a:p>
          <a:p>
            <a:pPr algn="ctr"/>
            <a:r>
              <a:rPr lang="en-US" altLang="en-US" sz="900" b="1" u="sng" dirty="0">
                <a:solidFill>
                  <a:srgbClr val="FF0000"/>
                </a:solidFill>
              </a:rPr>
              <a:t>(2) 6’x9’ drop cloths laid on</a:t>
            </a:r>
          </a:p>
          <a:p>
            <a:pPr algn="ctr"/>
            <a:r>
              <a:rPr lang="en-US" altLang="en-US" sz="900" b="1" u="sng" dirty="0">
                <a:solidFill>
                  <a:srgbClr val="FF0000"/>
                </a:solidFill>
              </a:rPr>
              <a:t>top of (2) other drop cloths</a:t>
            </a:r>
          </a:p>
        </p:txBody>
      </p:sp>
      <p:sp>
        <p:nvSpPr>
          <p:cNvPr id="146" name="Rounded Rectangle 145"/>
          <p:cNvSpPr/>
          <p:nvPr/>
        </p:nvSpPr>
        <p:spPr>
          <a:xfrm>
            <a:off x="2786237" y="3723842"/>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7" name="Rounded Rectangle 146"/>
          <p:cNvSpPr/>
          <p:nvPr/>
        </p:nvSpPr>
        <p:spPr>
          <a:xfrm>
            <a:off x="1995900" y="3723842"/>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8" name="Rounded Rectangle 147"/>
          <p:cNvSpPr/>
          <p:nvPr/>
        </p:nvSpPr>
        <p:spPr>
          <a:xfrm>
            <a:off x="2761395" y="3484392"/>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9" name="Rounded Rectangle 148"/>
          <p:cNvSpPr/>
          <p:nvPr/>
        </p:nvSpPr>
        <p:spPr>
          <a:xfrm>
            <a:off x="2302677" y="3497323"/>
            <a:ext cx="192088"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1" name="Rounded Rectangle 150"/>
          <p:cNvSpPr/>
          <p:nvPr/>
        </p:nvSpPr>
        <p:spPr>
          <a:xfrm>
            <a:off x="1972791" y="3499395"/>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2" name="Rounded Rectangle 151"/>
          <p:cNvSpPr/>
          <p:nvPr/>
        </p:nvSpPr>
        <p:spPr>
          <a:xfrm>
            <a:off x="1483095" y="3724450"/>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3" name="Rounded Rectangle 152"/>
          <p:cNvSpPr/>
          <p:nvPr/>
        </p:nvSpPr>
        <p:spPr>
          <a:xfrm>
            <a:off x="1493005" y="3524750"/>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2" name="Rectangle 161"/>
          <p:cNvSpPr/>
          <p:nvPr/>
        </p:nvSpPr>
        <p:spPr>
          <a:xfrm>
            <a:off x="6527800" y="752475"/>
            <a:ext cx="430213" cy="265113"/>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Tarps</a:t>
            </a:r>
          </a:p>
        </p:txBody>
      </p:sp>
      <p:sp>
        <p:nvSpPr>
          <p:cNvPr id="164" name="Rounded Rectangle 163"/>
          <p:cNvSpPr/>
          <p:nvPr/>
        </p:nvSpPr>
        <p:spPr>
          <a:xfrm>
            <a:off x="6757988" y="1204913"/>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78" name="AutoShape 2" descr="Image result for solo cup"/>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3" name="Rectangle 92"/>
          <p:cNvSpPr/>
          <p:nvPr/>
        </p:nvSpPr>
        <p:spPr>
          <a:xfrm>
            <a:off x="3213145" y="1547050"/>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4" name="Rectangle 93"/>
          <p:cNvSpPr/>
          <p:nvPr/>
        </p:nvSpPr>
        <p:spPr>
          <a:xfrm>
            <a:off x="3220676" y="1174916"/>
            <a:ext cx="14890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Rectangle 94"/>
          <p:cNvSpPr/>
          <p:nvPr/>
        </p:nvSpPr>
        <p:spPr>
          <a:xfrm>
            <a:off x="3220027" y="806451"/>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p:cNvSpPr/>
          <p:nvPr/>
        </p:nvSpPr>
        <p:spPr>
          <a:xfrm>
            <a:off x="3543877" y="1106952"/>
            <a:ext cx="787400" cy="468313"/>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chemeClr val="tx1"/>
                </a:solidFill>
                <a:latin typeface="Arial Narrow" panose="020B0606020202030204" pitchFamily="34" charset="0"/>
              </a:rPr>
              <a:t>4’x8’ Class Pollock</a:t>
            </a:r>
          </a:p>
        </p:txBody>
      </p:sp>
      <p:sp>
        <p:nvSpPr>
          <p:cNvPr id="98" name="Rectangle 97"/>
          <p:cNvSpPr/>
          <p:nvPr/>
        </p:nvSpPr>
        <p:spPr>
          <a:xfrm rot="16200000">
            <a:off x="1030459" y="944683"/>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Rectangle 98"/>
          <p:cNvSpPr/>
          <p:nvPr/>
        </p:nvSpPr>
        <p:spPr>
          <a:xfrm rot="16200000">
            <a:off x="1027997" y="1774767"/>
            <a:ext cx="838200" cy="446087"/>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 name="Rounded Rectangle 101"/>
          <p:cNvSpPr/>
          <p:nvPr/>
        </p:nvSpPr>
        <p:spPr>
          <a:xfrm>
            <a:off x="2310237" y="3729513"/>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5" name="Rectangle 134"/>
          <p:cNvSpPr/>
          <p:nvPr/>
        </p:nvSpPr>
        <p:spPr>
          <a:xfrm flipH="1">
            <a:off x="1253794" y="1105549"/>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1" name="Rectangle 170"/>
          <p:cNvSpPr/>
          <p:nvPr/>
        </p:nvSpPr>
        <p:spPr>
          <a:xfrm flipH="1">
            <a:off x="1513544" y="1967784"/>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 name="Rectangle 173"/>
          <p:cNvSpPr/>
          <p:nvPr/>
        </p:nvSpPr>
        <p:spPr>
          <a:xfrm flipH="1">
            <a:off x="1259544" y="1979398"/>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5" name="Rectangle 174"/>
          <p:cNvSpPr/>
          <p:nvPr/>
        </p:nvSpPr>
        <p:spPr>
          <a:xfrm flipH="1">
            <a:off x="1541477" y="1106344"/>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99" name="TextBox 179"/>
          <p:cNvSpPr txBox="1">
            <a:spLocks noChangeArrowheads="1"/>
          </p:cNvSpPr>
          <p:nvPr/>
        </p:nvSpPr>
        <p:spPr bwMode="auto">
          <a:xfrm>
            <a:off x="690864" y="200402"/>
            <a:ext cx="1710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#2</a:t>
            </a:r>
          </a:p>
          <a:p>
            <a:pPr algn="ctr"/>
            <a:r>
              <a:rPr lang="en-US" altLang="en-US" sz="900" b="1" u="sng" dirty="0">
                <a:solidFill>
                  <a:srgbClr val="FF0000"/>
                </a:solidFill>
              </a:rPr>
              <a:t>(2) 6’x9’ drop cloths laid on</a:t>
            </a:r>
          </a:p>
          <a:p>
            <a:pPr algn="ctr"/>
            <a:r>
              <a:rPr lang="en-US" altLang="en-US" sz="900" b="1" u="sng" dirty="0">
                <a:solidFill>
                  <a:srgbClr val="FF0000"/>
                </a:solidFill>
              </a:rPr>
              <a:t>top of (2) other drop cloths</a:t>
            </a:r>
          </a:p>
        </p:txBody>
      </p:sp>
      <p:sp>
        <p:nvSpPr>
          <p:cNvPr id="123" name="Rectangle 122"/>
          <p:cNvSpPr/>
          <p:nvPr/>
        </p:nvSpPr>
        <p:spPr>
          <a:xfrm flipH="1">
            <a:off x="3417673" y="974977"/>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1" name="Rectangle 180"/>
          <p:cNvSpPr/>
          <p:nvPr/>
        </p:nvSpPr>
        <p:spPr>
          <a:xfrm flipH="1">
            <a:off x="4370964" y="978880"/>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2" name="Rectangle 181"/>
          <p:cNvSpPr/>
          <p:nvPr/>
        </p:nvSpPr>
        <p:spPr>
          <a:xfrm flipH="1">
            <a:off x="3431766" y="162509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3" name="Rectangle 182"/>
          <p:cNvSpPr/>
          <p:nvPr/>
        </p:nvSpPr>
        <p:spPr>
          <a:xfrm flipH="1">
            <a:off x="4358901" y="1638529"/>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4" name="Rectangle 183"/>
          <p:cNvSpPr/>
          <p:nvPr/>
        </p:nvSpPr>
        <p:spPr>
          <a:xfrm flipH="1">
            <a:off x="3910738" y="166052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6" name="Rectangle 185"/>
          <p:cNvSpPr/>
          <p:nvPr/>
        </p:nvSpPr>
        <p:spPr>
          <a:xfrm flipH="1">
            <a:off x="3910739" y="95496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Oval 27"/>
          <p:cNvSpPr/>
          <p:nvPr/>
        </p:nvSpPr>
        <p:spPr>
          <a:xfrm>
            <a:off x="6680200" y="1439863"/>
            <a:ext cx="293688" cy="293687"/>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panose="020B0604020202020204" pitchFamily="34" charset="0"/>
                <a:cs typeface="Arial" panose="020B0604020202020204" pitchFamily="34" charset="0"/>
              </a:rPr>
              <a:t>HD</a:t>
            </a:r>
          </a:p>
        </p:txBody>
      </p:sp>
      <p:sp>
        <p:nvSpPr>
          <p:cNvPr id="3" name="Isosceles Triangle 2"/>
          <p:cNvSpPr/>
          <p:nvPr/>
        </p:nvSpPr>
        <p:spPr>
          <a:xfrm>
            <a:off x="5340350" y="3049588"/>
            <a:ext cx="3575050" cy="3292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Rectangle 167"/>
          <p:cNvSpPr/>
          <p:nvPr/>
        </p:nvSpPr>
        <p:spPr>
          <a:xfrm flipH="1">
            <a:off x="6807200" y="1919288"/>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209" name="TextBox 6"/>
          <p:cNvSpPr txBox="1">
            <a:spLocks noChangeArrowheads="1"/>
          </p:cNvSpPr>
          <p:nvPr/>
        </p:nvSpPr>
        <p:spPr bwMode="auto">
          <a:xfrm>
            <a:off x="489699" y="4936981"/>
            <a:ext cx="3993401"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FF0000"/>
                </a:solidFill>
              </a:rPr>
              <a:t>Mendon Center Elementary</a:t>
            </a:r>
          </a:p>
          <a:p>
            <a:pPr algn="ctr"/>
            <a:r>
              <a:rPr lang="en-US" altLang="en-US" sz="1600" u="sng" dirty="0"/>
              <a:t>Kindergarten Art Ambassador</a:t>
            </a:r>
          </a:p>
          <a:p>
            <a:pPr algn="ctr"/>
            <a:endParaRPr lang="en-US" altLang="en-US" sz="1200" dirty="0">
              <a:latin typeface="Arial Black" panose="020B0A04020102020204" pitchFamily="34" charset="0"/>
            </a:endParaRPr>
          </a:p>
          <a:p>
            <a:pPr algn="ctr"/>
            <a:r>
              <a:rPr lang="en-US" altLang="en-US" sz="2000" dirty="0">
                <a:latin typeface="Arial Black" panose="020B0A04020102020204" pitchFamily="34" charset="0"/>
              </a:rPr>
              <a:t>AA Lead &amp; VOLUNTEERS</a:t>
            </a:r>
          </a:p>
          <a:p>
            <a:pPr algn="ctr"/>
            <a:endParaRPr lang="en-US" altLang="en-US" sz="1000" dirty="0"/>
          </a:p>
          <a:p>
            <a:pPr algn="ctr"/>
            <a:r>
              <a:rPr lang="en-US" altLang="en-US" sz="1600" dirty="0"/>
              <a:t>Cafeteria Room Layout &amp; Set-Up Pyramid</a:t>
            </a:r>
          </a:p>
          <a:p>
            <a:pPr algn="ctr"/>
            <a:endParaRPr lang="en-US" altLang="en-US" sz="1100" dirty="0"/>
          </a:p>
        </p:txBody>
      </p:sp>
      <p:cxnSp>
        <p:nvCxnSpPr>
          <p:cNvPr id="10" name="Straight Connector 9"/>
          <p:cNvCxnSpPr/>
          <p:nvPr/>
        </p:nvCxnSpPr>
        <p:spPr>
          <a:xfrm flipV="1">
            <a:off x="6653213" y="3973513"/>
            <a:ext cx="966787" cy="1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232525" y="4799013"/>
            <a:ext cx="184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772150" y="5576888"/>
            <a:ext cx="276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13" name="TextBox 28672"/>
          <p:cNvSpPr txBox="1">
            <a:spLocks noChangeArrowheads="1"/>
          </p:cNvSpPr>
          <p:nvPr/>
        </p:nvSpPr>
        <p:spPr bwMode="auto">
          <a:xfrm>
            <a:off x="6869624" y="3465513"/>
            <a:ext cx="5180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a:t>
            </a:r>
          </a:p>
          <a:p>
            <a:pPr algn="ctr"/>
            <a:r>
              <a:rPr lang="en-US" altLang="en-US" sz="1000" dirty="0"/>
              <a:t>drop </a:t>
            </a:r>
          </a:p>
          <a:p>
            <a:pPr algn="ctr"/>
            <a:r>
              <a:rPr lang="en-US" altLang="en-US" sz="1000" dirty="0"/>
              <a:t>cloths</a:t>
            </a:r>
          </a:p>
        </p:txBody>
      </p:sp>
      <p:cxnSp>
        <p:nvCxnSpPr>
          <p:cNvPr id="144" name="Straight Connector 143"/>
          <p:cNvCxnSpPr/>
          <p:nvPr/>
        </p:nvCxnSpPr>
        <p:spPr>
          <a:xfrm flipH="1" flipV="1">
            <a:off x="7115175" y="3968750"/>
            <a:ext cx="14288" cy="815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657975" y="4824413"/>
            <a:ext cx="1588" cy="72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172200" y="5576888"/>
            <a:ext cx="0" cy="720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7556500" y="4799013"/>
            <a:ext cx="1588" cy="750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7056438" y="5602288"/>
            <a:ext cx="0" cy="722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986713" y="5565775"/>
            <a:ext cx="6350" cy="744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20" name="TextBox 28696"/>
          <p:cNvSpPr txBox="1">
            <a:spLocks noChangeArrowheads="1"/>
          </p:cNvSpPr>
          <p:nvPr/>
        </p:nvSpPr>
        <p:spPr bwMode="auto">
          <a:xfrm>
            <a:off x="6510338" y="4156075"/>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Pour</a:t>
            </a:r>
          </a:p>
          <a:p>
            <a:pPr algn="ctr"/>
            <a:r>
              <a:rPr lang="en-US" altLang="en-US" sz="1000"/>
              <a:t>Paint </a:t>
            </a:r>
          </a:p>
          <a:p>
            <a:pPr algn="ctr"/>
            <a:r>
              <a:rPr lang="en-US" altLang="en-US" sz="1000"/>
              <a:t>only 2”</a:t>
            </a:r>
          </a:p>
        </p:txBody>
      </p:sp>
      <p:sp>
        <p:nvSpPr>
          <p:cNvPr id="6221" name="TextBox 28697"/>
          <p:cNvSpPr txBox="1">
            <a:spLocks noChangeArrowheads="1"/>
          </p:cNvSpPr>
          <p:nvPr/>
        </p:nvSpPr>
        <p:spPr bwMode="auto">
          <a:xfrm>
            <a:off x="7156450" y="4170363"/>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a:t>Make</a:t>
            </a:r>
          </a:p>
          <a:p>
            <a:pPr algn="ctr"/>
            <a:r>
              <a:rPr lang="en-US" altLang="en-US" sz="900"/>
              <a:t>(14)</a:t>
            </a:r>
          </a:p>
          <a:p>
            <a:pPr algn="ctr"/>
            <a:r>
              <a:rPr lang="en-US" altLang="en-US" sz="900"/>
              <a:t>Art Boxes</a:t>
            </a:r>
          </a:p>
        </p:txBody>
      </p:sp>
      <p:sp>
        <p:nvSpPr>
          <p:cNvPr id="6222" name="TextBox 28700"/>
          <p:cNvSpPr txBox="1">
            <a:spLocks noChangeArrowheads="1"/>
          </p:cNvSpPr>
          <p:nvPr/>
        </p:nvSpPr>
        <p:spPr bwMode="auto">
          <a:xfrm>
            <a:off x="6063051" y="4864239"/>
            <a:ext cx="6222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 </a:t>
            </a:r>
          </a:p>
          <a:p>
            <a:pPr algn="ctr"/>
            <a:r>
              <a:rPr lang="en-US" altLang="en-US" sz="1000" dirty="0"/>
              <a:t>(6-8)</a:t>
            </a:r>
          </a:p>
          <a:p>
            <a:pPr algn="ctr"/>
            <a:r>
              <a:rPr lang="en-US" altLang="en-US" sz="1000" dirty="0"/>
              <a:t>Banana</a:t>
            </a:r>
          </a:p>
          <a:p>
            <a:pPr algn="ctr"/>
            <a:r>
              <a:rPr lang="en-US" altLang="en-US" sz="1000" dirty="0"/>
              <a:t> Boxes</a:t>
            </a:r>
          </a:p>
        </p:txBody>
      </p:sp>
      <p:sp>
        <p:nvSpPr>
          <p:cNvPr id="6223" name="TextBox 156"/>
          <p:cNvSpPr txBox="1">
            <a:spLocks noChangeArrowheads="1"/>
          </p:cNvSpPr>
          <p:nvPr/>
        </p:nvSpPr>
        <p:spPr bwMode="auto">
          <a:xfrm>
            <a:off x="6635750" y="4857750"/>
            <a:ext cx="900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Put 2”</a:t>
            </a:r>
          </a:p>
          <a:p>
            <a:pPr algn="ctr"/>
            <a:r>
              <a:rPr lang="en-US" altLang="en-US" sz="1000" dirty="0"/>
              <a:t>Water in</a:t>
            </a:r>
          </a:p>
          <a:p>
            <a:pPr algn="ctr"/>
            <a:r>
              <a:rPr lang="en-US" altLang="en-US" sz="1000" dirty="0"/>
              <a:t>Home Depot</a:t>
            </a:r>
          </a:p>
          <a:p>
            <a:pPr algn="ctr"/>
            <a:r>
              <a:rPr lang="en-US" altLang="en-US" sz="1000" dirty="0"/>
              <a:t> Buckets</a:t>
            </a:r>
          </a:p>
        </p:txBody>
      </p:sp>
      <p:sp>
        <p:nvSpPr>
          <p:cNvPr id="6224" name="TextBox 157"/>
          <p:cNvSpPr txBox="1">
            <a:spLocks noChangeArrowheads="1"/>
          </p:cNvSpPr>
          <p:nvPr/>
        </p:nvSpPr>
        <p:spPr bwMode="auto">
          <a:xfrm>
            <a:off x="7654925" y="4956175"/>
            <a:ext cx="539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Place </a:t>
            </a:r>
          </a:p>
          <a:p>
            <a:pPr algn="ctr"/>
            <a:r>
              <a:rPr lang="en-US" altLang="en-US" sz="1000"/>
              <a:t>Tinted</a:t>
            </a:r>
          </a:p>
          <a:p>
            <a:pPr algn="ctr"/>
            <a:r>
              <a:rPr lang="en-US" altLang="en-US" sz="1000"/>
              <a:t>Glues</a:t>
            </a:r>
          </a:p>
        </p:txBody>
      </p:sp>
      <p:sp>
        <p:nvSpPr>
          <p:cNvPr id="6225" name="TextBox 158"/>
          <p:cNvSpPr txBox="1">
            <a:spLocks noChangeArrowheads="1"/>
          </p:cNvSpPr>
          <p:nvPr/>
        </p:nvSpPr>
        <p:spPr bwMode="auto">
          <a:xfrm>
            <a:off x="5546725" y="5727700"/>
            <a:ext cx="652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Place</a:t>
            </a:r>
          </a:p>
          <a:p>
            <a:pPr algn="ctr"/>
            <a:r>
              <a:rPr lang="en-US" altLang="en-US" sz="1000"/>
              <a:t>  Station</a:t>
            </a:r>
          </a:p>
          <a:p>
            <a:pPr algn="ctr"/>
            <a:r>
              <a:rPr lang="en-US" altLang="en-US" sz="1000"/>
              <a:t>TOOLS</a:t>
            </a:r>
          </a:p>
        </p:txBody>
      </p:sp>
      <p:sp>
        <p:nvSpPr>
          <p:cNvPr id="6226" name="TextBox 159"/>
          <p:cNvSpPr txBox="1">
            <a:spLocks noChangeArrowheads="1"/>
          </p:cNvSpPr>
          <p:nvPr/>
        </p:nvSpPr>
        <p:spPr bwMode="auto">
          <a:xfrm>
            <a:off x="7110413" y="5619750"/>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Artists</a:t>
            </a:r>
          </a:p>
          <a:p>
            <a:pPr algn="ctr"/>
            <a:r>
              <a:rPr lang="en-US" altLang="en-US" sz="1000"/>
              <a:t>Canvas </a:t>
            </a:r>
          </a:p>
          <a:p>
            <a:pPr algn="ctr"/>
            <a:r>
              <a:rPr lang="en-US" altLang="en-US" sz="1000"/>
              <a:t>Boards</a:t>
            </a:r>
          </a:p>
          <a:p>
            <a:pPr algn="ctr"/>
            <a:r>
              <a:rPr lang="en-US" altLang="en-US" sz="1000" b="1"/>
              <a:t> </a:t>
            </a:r>
            <a:r>
              <a:rPr lang="en-US" altLang="en-US" sz="1000" b="1">
                <a:solidFill>
                  <a:srgbClr val="FF0000"/>
                </a:solidFill>
              </a:rPr>
              <a:t>Station #2</a:t>
            </a:r>
          </a:p>
        </p:txBody>
      </p:sp>
      <p:sp>
        <p:nvSpPr>
          <p:cNvPr id="6227" name="TextBox 166"/>
          <p:cNvSpPr txBox="1">
            <a:spLocks noChangeArrowheads="1"/>
          </p:cNvSpPr>
          <p:nvPr/>
        </p:nvSpPr>
        <p:spPr bwMode="auto">
          <a:xfrm>
            <a:off x="7964488" y="5616575"/>
            <a:ext cx="79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White</a:t>
            </a:r>
          </a:p>
          <a:p>
            <a:pPr algn="ctr"/>
            <a:r>
              <a:rPr lang="en-US" altLang="en-US" sz="1000"/>
              <a:t>Office</a:t>
            </a:r>
          </a:p>
          <a:p>
            <a:pPr algn="ctr"/>
            <a:r>
              <a:rPr lang="en-US" altLang="en-US" sz="1000"/>
              <a:t>Folders</a:t>
            </a:r>
          </a:p>
          <a:p>
            <a:pPr algn="ctr"/>
            <a:r>
              <a:rPr lang="en-US" altLang="en-US" sz="1000" b="1">
                <a:solidFill>
                  <a:srgbClr val="FF0000"/>
                </a:solidFill>
              </a:rPr>
              <a:t>Station #3</a:t>
            </a:r>
          </a:p>
        </p:txBody>
      </p:sp>
      <p:sp>
        <p:nvSpPr>
          <p:cNvPr id="6228" name="TextBox 175"/>
          <p:cNvSpPr txBox="1">
            <a:spLocks noChangeArrowheads="1"/>
          </p:cNvSpPr>
          <p:nvPr/>
        </p:nvSpPr>
        <p:spPr bwMode="auto">
          <a:xfrm>
            <a:off x="6191250" y="5616575"/>
            <a:ext cx="887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Class</a:t>
            </a:r>
          </a:p>
          <a:p>
            <a:pPr algn="ctr"/>
            <a:r>
              <a:rPr lang="en-US" altLang="en-US" sz="1000"/>
              <a:t>4’x8’</a:t>
            </a:r>
          </a:p>
          <a:p>
            <a:pPr algn="ctr"/>
            <a:r>
              <a:rPr lang="en-US" altLang="en-US" sz="1000"/>
              <a:t>Foam Board</a:t>
            </a:r>
          </a:p>
          <a:p>
            <a:pPr algn="ctr"/>
            <a:r>
              <a:rPr lang="en-US" altLang="en-US" sz="1000" b="1">
                <a:solidFill>
                  <a:srgbClr val="FF0000"/>
                </a:solidFill>
              </a:rPr>
              <a:t>Station #1</a:t>
            </a:r>
          </a:p>
        </p:txBody>
      </p:sp>
      <p:sp>
        <p:nvSpPr>
          <p:cNvPr id="6229" name="TextBox 28702"/>
          <p:cNvSpPr txBox="1">
            <a:spLocks noChangeArrowheads="1"/>
          </p:cNvSpPr>
          <p:nvPr/>
        </p:nvSpPr>
        <p:spPr bwMode="auto">
          <a:xfrm>
            <a:off x="7850188" y="3117850"/>
            <a:ext cx="454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Start</a:t>
            </a:r>
          </a:p>
        </p:txBody>
      </p:sp>
      <p:cxnSp>
        <p:nvCxnSpPr>
          <p:cNvPr id="33" name="Straight Arrow Connector 32"/>
          <p:cNvCxnSpPr/>
          <p:nvPr/>
        </p:nvCxnSpPr>
        <p:spPr>
          <a:xfrm flipH="1">
            <a:off x="7491413" y="3281363"/>
            <a:ext cx="392112" cy="147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31" name="TextBox 34"/>
          <p:cNvSpPr txBox="1">
            <a:spLocks noChangeArrowheads="1"/>
          </p:cNvSpPr>
          <p:nvPr/>
        </p:nvSpPr>
        <p:spPr bwMode="auto">
          <a:xfrm>
            <a:off x="7054850" y="242888"/>
            <a:ext cx="2012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300000"/>
              </a:lnSpc>
            </a:pPr>
            <a:r>
              <a:rPr lang="en-US" altLang="en-US" sz="800" b="1" u="sng" dirty="0"/>
              <a:t>KEY:</a:t>
            </a:r>
          </a:p>
          <a:p>
            <a:pPr>
              <a:lnSpc>
                <a:spcPct val="300000"/>
              </a:lnSpc>
            </a:pPr>
            <a:r>
              <a:rPr lang="en-US" altLang="en-US" sz="800" dirty="0"/>
              <a:t>(14) drop cloths (they are doubled up)</a:t>
            </a:r>
          </a:p>
          <a:p>
            <a:endParaRPr lang="en-US" altLang="en-US" sz="800" dirty="0"/>
          </a:p>
          <a:p>
            <a:r>
              <a:rPr lang="en-US" altLang="en-US" sz="800" dirty="0"/>
              <a:t>(6-8) Banana Boxes per station:</a:t>
            </a:r>
          </a:p>
          <a:p>
            <a:r>
              <a:rPr lang="en-US" altLang="en-US" sz="800" dirty="0"/>
              <a:t> depending upon # of students</a:t>
            </a:r>
          </a:p>
          <a:p>
            <a:pPr>
              <a:lnSpc>
                <a:spcPct val="300000"/>
              </a:lnSpc>
            </a:pPr>
            <a:r>
              <a:rPr lang="en-US" altLang="en-US" sz="800" dirty="0"/>
              <a:t>(3) Home Depot buckets + (6) chamois </a:t>
            </a:r>
          </a:p>
          <a:p>
            <a:pPr>
              <a:lnSpc>
                <a:spcPct val="300000"/>
              </a:lnSpc>
            </a:pPr>
            <a:r>
              <a:rPr lang="en-US" altLang="en-US" sz="800" dirty="0"/>
              <a:t>(14) Art Boxes</a:t>
            </a:r>
          </a:p>
        </p:txBody>
      </p:sp>
      <p:sp>
        <p:nvSpPr>
          <p:cNvPr id="4" name="Rectangle 3"/>
          <p:cNvSpPr/>
          <p:nvPr/>
        </p:nvSpPr>
        <p:spPr>
          <a:xfrm>
            <a:off x="4709751" y="362095"/>
            <a:ext cx="1529124" cy="208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Exit to bathrooms</a:t>
            </a:r>
          </a:p>
        </p:txBody>
      </p:sp>
      <p:sp>
        <p:nvSpPr>
          <p:cNvPr id="110" name="Rounded Rectangle 109"/>
          <p:cNvSpPr/>
          <p:nvPr/>
        </p:nvSpPr>
        <p:spPr>
          <a:xfrm rot="5400000">
            <a:off x="1208853" y="1345841"/>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Rounded Rectangle 114"/>
          <p:cNvSpPr/>
          <p:nvPr/>
        </p:nvSpPr>
        <p:spPr>
          <a:xfrm rot="16200000">
            <a:off x="1497246" y="2193144"/>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5" name="Rounded Rectangle 84"/>
          <p:cNvSpPr/>
          <p:nvPr/>
        </p:nvSpPr>
        <p:spPr>
          <a:xfrm rot="5400000">
            <a:off x="1506322" y="1332990"/>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6" name="Rounded Rectangle 85"/>
          <p:cNvSpPr/>
          <p:nvPr/>
        </p:nvSpPr>
        <p:spPr>
          <a:xfrm rot="5400000">
            <a:off x="1208852" y="855695"/>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7" name="Rounded Rectangle 86"/>
          <p:cNvSpPr/>
          <p:nvPr/>
        </p:nvSpPr>
        <p:spPr>
          <a:xfrm rot="5400000">
            <a:off x="1495206" y="855695"/>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8" name="Rounded Rectangle 87"/>
          <p:cNvSpPr/>
          <p:nvPr/>
        </p:nvSpPr>
        <p:spPr>
          <a:xfrm rot="5400000">
            <a:off x="1230428" y="1747730"/>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9" name="Rounded Rectangle 88"/>
          <p:cNvSpPr/>
          <p:nvPr/>
        </p:nvSpPr>
        <p:spPr>
          <a:xfrm rot="5400000">
            <a:off x="1221477" y="2218114"/>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0" name="Rounded Rectangle 89"/>
          <p:cNvSpPr/>
          <p:nvPr/>
        </p:nvSpPr>
        <p:spPr>
          <a:xfrm rot="5400000">
            <a:off x="1481136" y="1737000"/>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1013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2101850" y="2816225"/>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Rectangle 17"/>
          <p:cNvSpPr/>
          <p:nvPr/>
        </p:nvSpPr>
        <p:spPr>
          <a:xfrm>
            <a:off x="4156075" y="641350"/>
            <a:ext cx="1303338" cy="167798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Oval 96"/>
          <p:cNvSpPr/>
          <p:nvPr/>
        </p:nvSpPr>
        <p:spPr>
          <a:xfrm>
            <a:off x="2409825" y="673100"/>
            <a:ext cx="265113" cy="239713"/>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latin typeface="Arial" panose="020B0604020202020204" pitchFamily="34" charset="0"/>
                <a:cs typeface="Arial" panose="020B0604020202020204" pitchFamily="34" charset="0"/>
              </a:rPr>
              <a:t>HD</a:t>
            </a:r>
          </a:p>
        </p:txBody>
      </p:sp>
      <p:sp>
        <p:nvSpPr>
          <p:cNvPr id="27" name="Rectangle 26"/>
          <p:cNvSpPr/>
          <p:nvPr/>
        </p:nvSpPr>
        <p:spPr>
          <a:xfrm rot="16200000">
            <a:off x="5104606" y="2378869"/>
            <a:ext cx="1522413" cy="231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Doors to Cafeteria B</a:t>
            </a:r>
          </a:p>
        </p:txBody>
      </p:sp>
      <p:sp>
        <p:nvSpPr>
          <p:cNvPr id="6150" name="TextBox 28"/>
          <p:cNvSpPr txBox="1">
            <a:spLocks noChangeArrowheads="1"/>
          </p:cNvSpPr>
          <p:nvPr/>
        </p:nvSpPr>
        <p:spPr bwMode="auto">
          <a:xfrm>
            <a:off x="2640013" y="706438"/>
            <a:ext cx="739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(2) chamois</a:t>
            </a:r>
          </a:p>
        </p:txBody>
      </p:sp>
      <p:sp>
        <p:nvSpPr>
          <p:cNvPr id="15" name="Rectangle 14"/>
          <p:cNvSpPr/>
          <p:nvPr/>
        </p:nvSpPr>
        <p:spPr>
          <a:xfrm>
            <a:off x="4657725" y="1857375"/>
            <a:ext cx="369888" cy="363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solidFill>
                <a:schemeClr val="tx1"/>
              </a:solidFill>
              <a:latin typeface="Arial Narrow" panose="020B0606020202030204" pitchFamily="34" charset="0"/>
            </a:endParaRPr>
          </a:p>
        </p:txBody>
      </p:sp>
      <p:sp>
        <p:nvSpPr>
          <p:cNvPr id="6152" name="TextBox 16"/>
          <p:cNvSpPr txBox="1">
            <a:spLocks noChangeArrowheads="1"/>
          </p:cNvSpPr>
          <p:nvPr/>
        </p:nvSpPr>
        <p:spPr bwMode="auto">
          <a:xfrm>
            <a:off x="4610100" y="1857375"/>
            <a:ext cx="544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b="1">
                <a:latin typeface="Arial Narrow" panose="020B0606020202030204" pitchFamily="34" charset="0"/>
              </a:rPr>
              <a:t>Podium</a:t>
            </a:r>
          </a:p>
          <a:p>
            <a:r>
              <a:rPr lang="en-US" altLang="en-US" sz="800" b="1">
                <a:latin typeface="Arial Narrow" panose="020B0606020202030204" pitchFamily="34" charset="0"/>
              </a:rPr>
              <a:t>(Epson)</a:t>
            </a:r>
          </a:p>
        </p:txBody>
      </p:sp>
      <p:sp>
        <p:nvSpPr>
          <p:cNvPr id="107" name="Oval 106"/>
          <p:cNvSpPr/>
          <p:nvPr/>
        </p:nvSpPr>
        <p:spPr>
          <a:xfrm>
            <a:off x="2916238" y="3638550"/>
            <a:ext cx="265112" cy="239713"/>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latin typeface="Arial" panose="020B0604020202020204" pitchFamily="34" charset="0"/>
                <a:cs typeface="Arial" panose="020B0604020202020204" pitchFamily="34" charset="0"/>
              </a:rPr>
              <a:t>HD</a:t>
            </a:r>
          </a:p>
        </p:txBody>
      </p:sp>
      <p:sp>
        <p:nvSpPr>
          <p:cNvPr id="108" name="Oval 107"/>
          <p:cNvSpPr/>
          <p:nvPr/>
        </p:nvSpPr>
        <p:spPr>
          <a:xfrm>
            <a:off x="460375" y="1212850"/>
            <a:ext cx="265113" cy="249238"/>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 dirty="0">
                <a:solidFill>
                  <a:schemeClr val="tx1"/>
                </a:solidFill>
                <a:latin typeface="Arial" panose="020B0604020202020204" pitchFamily="34" charset="0"/>
                <a:cs typeface="Arial" panose="020B0604020202020204" pitchFamily="34" charset="0"/>
              </a:rPr>
              <a:t>HD</a:t>
            </a:r>
          </a:p>
        </p:txBody>
      </p:sp>
      <p:sp>
        <p:nvSpPr>
          <p:cNvPr id="113" name="Rectangle 112"/>
          <p:cNvSpPr/>
          <p:nvPr/>
        </p:nvSpPr>
        <p:spPr>
          <a:xfrm rot="16200000">
            <a:off x="1377156" y="-454818"/>
            <a:ext cx="3413125" cy="53355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14" name="Rectangle 113"/>
          <p:cNvSpPr/>
          <p:nvPr/>
        </p:nvSpPr>
        <p:spPr>
          <a:xfrm rot="16200000">
            <a:off x="-896144" y="2221707"/>
            <a:ext cx="2479675" cy="109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WINDOWS</a:t>
            </a:r>
          </a:p>
        </p:txBody>
      </p:sp>
      <p:sp>
        <p:nvSpPr>
          <p:cNvPr id="6157" name="TextBox 114"/>
          <p:cNvSpPr txBox="1">
            <a:spLocks noChangeArrowheads="1"/>
          </p:cNvSpPr>
          <p:nvPr/>
        </p:nvSpPr>
        <p:spPr bwMode="auto">
          <a:xfrm>
            <a:off x="1462224" y="2180581"/>
            <a:ext cx="2730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#1: (3) RUBBER drop cloths on bottom</a:t>
            </a:r>
          </a:p>
          <a:p>
            <a:pPr algn="ctr"/>
            <a:r>
              <a:rPr lang="en-US" altLang="en-US" sz="900" b="1" u="sng" dirty="0">
                <a:solidFill>
                  <a:srgbClr val="FF0000"/>
                </a:solidFill>
              </a:rPr>
              <a:t>Plus (3) Canvas drop cloths on top</a:t>
            </a:r>
          </a:p>
        </p:txBody>
      </p:sp>
      <p:sp>
        <p:nvSpPr>
          <p:cNvPr id="116" name="TextBox 115"/>
          <p:cNvSpPr txBox="1"/>
          <p:nvPr/>
        </p:nvSpPr>
        <p:spPr>
          <a:xfrm>
            <a:off x="1257300" y="3703638"/>
            <a:ext cx="1581150" cy="214312"/>
          </a:xfrm>
          <a:prstGeom prst="rect">
            <a:avLst/>
          </a:prstGeom>
          <a:solidFill>
            <a:schemeClr val="bg1">
              <a:lumMod val="75000"/>
            </a:schemeClr>
          </a:solidFill>
          <a:ln>
            <a:solidFill>
              <a:schemeClr val="tx1"/>
            </a:solidFill>
            <a:prstDash val="sysDash"/>
          </a:ln>
        </p:spPr>
        <p:txBody>
          <a:bodyPr>
            <a:spAutoFit/>
          </a:bodyPr>
          <a:lstStyle/>
          <a:p>
            <a:pPr algn="ctr">
              <a:defRPr/>
            </a:pPr>
            <a:r>
              <a:rPr lang="en-US" sz="800" dirty="0"/>
              <a:t>Cafeteria B Lunch Line</a:t>
            </a:r>
          </a:p>
        </p:txBody>
      </p:sp>
      <p:sp>
        <p:nvSpPr>
          <p:cNvPr id="6159" name="TextBox 116"/>
          <p:cNvSpPr txBox="1">
            <a:spLocks noChangeArrowheads="1"/>
          </p:cNvSpPr>
          <p:nvPr/>
        </p:nvSpPr>
        <p:spPr bwMode="auto">
          <a:xfrm rot="-5400000">
            <a:off x="211932" y="769144"/>
            <a:ext cx="741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 (2) chamois</a:t>
            </a:r>
          </a:p>
        </p:txBody>
      </p:sp>
      <p:sp>
        <p:nvSpPr>
          <p:cNvPr id="6160" name="TextBox 117"/>
          <p:cNvSpPr txBox="1">
            <a:spLocks noChangeArrowheads="1"/>
          </p:cNvSpPr>
          <p:nvPr/>
        </p:nvSpPr>
        <p:spPr bwMode="auto">
          <a:xfrm>
            <a:off x="3149600" y="3665538"/>
            <a:ext cx="719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+(2) chamois</a:t>
            </a:r>
          </a:p>
        </p:txBody>
      </p:sp>
      <p:sp>
        <p:nvSpPr>
          <p:cNvPr id="6161" name="TextBox 9"/>
          <p:cNvSpPr txBox="1">
            <a:spLocks noChangeArrowheads="1"/>
          </p:cNvSpPr>
          <p:nvPr/>
        </p:nvSpPr>
        <p:spPr bwMode="auto">
          <a:xfrm>
            <a:off x="4156075" y="604838"/>
            <a:ext cx="1303338" cy="231775"/>
          </a:xfrm>
          <a:prstGeom prst="rect">
            <a:avLst/>
          </a:prstGeom>
          <a:solidFill>
            <a:schemeClr val="tx1"/>
          </a:solidFill>
          <a:ln w="9525">
            <a:solidFill>
              <a:schemeClr val="tx1"/>
            </a:solidFill>
            <a:miter lim="800000"/>
            <a:headEnd/>
            <a:tailEnd/>
          </a:ln>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900" b="0">
                <a:solidFill>
                  <a:schemeClr val="bg1"/>
                </a:solidFill>
                <a:latin typeface="Arial Narrow" panose="020B0606020202030204" pitchFamily="34" charset="0"/>
              </a:rPr>
              <a:t>Portable Projector Screen</a:t>
            </a:r>
          </a:p>
        </p:txBody>
      </p:sp>
      <p:sp>
        <p:nvSpPr>
          <p:cNvPr id="6162" name="TextBox 65"/>
          <p:cNvSpPr txBox="1">
            <a:spLocks noChangeArrowheads="1"/>
          </p:cNvSpPr>
          <p:nvPr/>
        </p:nvSpPr>
        <p:spPr bwMode="auto">
          <a:xfrm>
            <a:off x="4129088" y="909638"/>
            <a:ext cx="133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900">
                <a:latin typeface="Arial Narrow" panose="020B0606020202030204" pitchFamily="34" charset="0"/>
              </a:rPr>
              <a:t>Students will take</a:t>
            </a:r>
          </a:p>
          <a:p>
            <a:pPr algn="ctr" eaLnBrk="1" hangingPunct="1">
              <a:spcBef>
                <a:spcPct val="0"/>
              </a:spcBef>
              <a:buFontTx/>
              <a:buNone/>
            </a:pPr>
            <a:r>
              <a:rPr lang="en-US" altLang="en-US" sz="900">
                <a:latin typeface="Arial Narrow" panose="020B0606020202030204" pitchFamily="34" charset="0"/>
              </a:rPr>
              <a:t> shoes off</a:t>
            </a:r>
          </a:p>
          <a:p>
            <a:pPr algn="ctr" eaLnBrk="1" hangingPunct="1">
              <a:spcBef>
                <a:spcPct val="0"/>
              </a:spcBef>
              <a:buFontTx/>
              <a:buNone/>
            </a:pPr>
            <a:r>
              <a:rPr lang="en-US" altLang="en-US" sz="900">
                <a:latin typeface="Arial Narrow" panose="020B0606020202030204" pitchFamily="34" charset="0"/>
              </a:rPr>
              <a:t>and sit here for</a:t>
            </a:r>
          </a:p>
          <a:p>
            <a:pPr algn="ctr" eaLnBrk="1" hangingPunct="1">
              <a:spcBef>
                <a:spcPct val="0"/>
              </a:spcBef>
              <a:buFontTx/>
              <a:buNone/>
            </a:pPr>
            <a:r>
              <a:rPr lang="en-US" altLang="en-US" sz="900">
                <a:latin typeface="Arial Narrow" panose="020B0606020202030204" pitchFamily="34" charset="0"/>
              </a:rPr>
              <a:t> Pollock Intro</a:t>
            </a:r>
          </a:p>
          <a:p>
            <a:pPr algn="ctr" eaLnBrk="1" hangingPunct="1">
              <a:spcBef>
                <a:spcPct val="0"/>
              </a:spcBef>
              <a:buFontTx/>
              <a:buNone/>
            </a:pPr>
            <a:r>
              <a:rPr lang="en-US" altLang="en-US" sz="900">
                <a:latin typeface="Arial Narrow" panose="020B0606020202030204" pitchFamily="34" charset="0"/>
              </a:rPr>
              <a:t>and then return here after </a:t>
            </a:r>
          </a:p>
          <a:p>
            <a:pPr algn="ctr" eaLnBrk="1" hangingPunct="1">
              <a:spcBef>
                <a:spcPct val="0"/>
              </a:spcBef>
              <a:buFontTx/>
              <a:buNone/>
            </a:pPr>
            <a:r>
              <a:rPr lang="en-US" altLang="en-US" sz="900">
                <a:latin typeface="Arial Narrow" panose="020B0606020202030204" pitchFamily="34" charset="0"/>
              </a:rPr>
              <a:t>project to clean up</a:t>
            </a:r>
            <a:r>
              <a:rPr lang="en-US" altLang="en-US" sz="800">
                <a:latin typeface="Arial Narrow" panose="020B0606020202030204" pitchFamily="34" charset="0"/>
              </a:rPr>
              <a:t>.</a:t>
            </a:r>
          </a:p>
        </p:txBody>
      </p:sp>
      <p:sp>
        <p:nvSpPr>
          <p:cNvPr id="133" name="Rectangle 132"/>
          <p:cNvSpPr/>
          <p:nvPr/>
        </p:nvSpPr>
        <p:spPr>
          <a:xfrm>
            <a:off x="2930525" y="2819400"/>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6" name="Rectangle 135"/>
          <p:cNvSpPr/>
          <p:nvPr/>
        </p:nvSpPr>
        <p:spPr>
          <a:xfrm flipH="1">
            <a:off x="3257550" y="2890838"/>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7" name="Rectangle 136"/>
          <p:cNvSpPr/>
          <p:nvPr/>
        </p:nvSpPr>
        <p:spPr>
          <a:xfrm flipH="1">
            <a:off x="3249613" y="3084513"/>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8" name="Rectangle 137"/>
          <p:cNvSpPr/>
          <p:nvPr/>
        </p:nvSpPr>
        <p:spPr>
          <a:xfrm flipH="1">
            <a:off x="2457450" y="3086100"/>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9" name="Rectangle 138"/>
          <p:cNvSpPr/>
          <p:nvPr/>
        </p:nvSpPr>
        <p:spPr>
          <a:xfrm flipH="1">
            <a:off x="2443163" y="2890838"/>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68" name="TextBox 141"/>
          <p:cNvSpPr txBox="1">
            <a:spLocks noChangeArrowheads="1"/>
          </p:cNvSpPr>
          <p:nvPr/>
        </p:nvSpPr>
        <p:spPr bwMode="auto">
          <a:xfrm>
            <a:off x="3634237" y="2957398"/>
            <a:ext cx="146706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#3</a:t>
            </a:r>
          </a:p>
          <a:p>
            <a:pPr algn="ctr"/>
            <a:r>
              <a:rPr lang="en-US" altLang="en-US" sz="900" b="1" u="sng" dirty="0">
                <a:solidFill>
                  <a:srgbClr val="FF0000"/>
                </a:solidFill>
              </a:rPr>
              <a:t>(2) 6’x9’ drop cloths </a:t>
            </a:r>
          </a:p>
          <a:p>
            <a:pPr algn="ctr"/>
            <a:r>
              <a:rPr lang="en-US" altLang="en-US" sz="900" b="1" u="sng" dirty="0">
                <a:solidFill>
                  <a:srgbClr val="FF0000"/>
                </a:solidFill>
              </a:rPr>
              <a:t>laid on top of (2) others</a:t>
            </a:r>
          </a:p>
        </p:txBody>
      </p:sp>
      <p:sp>
        <p:nvSpPr>
          <p:cNvPr id="146" name="Rounded Rectangle 145"/>
          <p:cNvSpPr/>
          <p:nvPr/>
        </p:nvSpPr>
        <p:spPr>
          <a:xfrm>
            <a:off x="3471863" y="3108325"/>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7" name="Rounded Rectangle 146"/>
          <p:cNvSpPr/>
          <p:nvPr/>
        </p:nvSpPr>
        <p:spPr>
          <a:xfrm>
            <a:off x="3482975" y="2900363"/>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8" name="Rounded Rectangle 147"/>
          <p:cNvSpPr/>
          <p:nvPr/>
        </p:nvSpPr>
        <p:spPr>
          <a:xfrm>
            <a:off x="2994025" y="2881313"/>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9" name="Rounded Rectangle 148"/>
          <p:cNvSpPr/>
          <p:nvPr/>
        </p:nvSpPr>
        <p:spPr>
          <a:xfrm>
            <a:off x="2990850" y="3076575"/>
            <a:ext cx="192088"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1" name="Rounded Rectangle 150"/>
          <p:cNvSpPr/>
          <p:nvPr/>
        </p:nvSpPr>
        <p:spPr>
          <a:xfrm>
            <a:off x="2166938" y="2889250"/>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2" name="Rounded Rectangle 151"/>
          <p:cNvSpPr/>
          <p:nvPr/>
        </p:nvSpPr>
        <p:spPr>
          <a:xfrm>
            <a:off x="2638425" y="2887663"/>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3" name="Rounded Rectangle 152"/>
          <p:cNvSpPr/>
          <p:nvPr/>
        </p:nvSpPr>
        <p:spPr>
          <a:xfrm>
            <a:off x="2166938" y="3082925"/>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2" name="Rectangle 161"/>
          <p:cNvSpPr/>
          <p:nvPr/>
        </p:nvSpPr>
        <p:spPr>
          <a:xfrm>
            <a:off x="6527800" y="752475"/>
            <a:ext cx="430213" cy="265113"/>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Tarps</a:t>
            </a:r>
          </a:p>
        </p:txBody>
      </p:sp>
      <p:sp>
        <p:nvSpPr>
          <p:cNvPr id="164" name="Rounded Rectangle 163"/>
          <p:cNvSpPr/>
          <p:nvPr/>
        </p:nvSpPr>
        <p:spPr>
          <a:xfrm>
            <a:off x="6757988" y="1204913"/>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78" name="AutoShape 2" descr="Image result for solo cup"/>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3" name="Rectangle 92"/>
          <p:cNvSpPr/>
          <p:nvPr/>
        </p:nvSpPr>
        <p:spPr>
          <a:xfrm>
            <a:off x="2089150" y="1816100"/>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4" name="Rectangle 93"/>
          <p:cNvSpPr/>
          <p:nvPr/>
        </p:nvSpPr>
        <p:spPr>
          <a:xfrm>
            <a:off x="2089150" y="1462088"/>
            <a:ext cx="14890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Rectangle 94"/>
          <p:cNvSpPr/>
          <p:nvPr/>
        </p:nvSpPr>
        <p:spPr>
          <a:xfrm>
            <a:off x="2101850" y="1101725"/>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p:cNvSpPr/>
          <p:nvPr/>
        </p:nvSpPr>
        <p:spPr>
          <a:xfrm>
            <a:off x="2444750" y="1393825"/>
            <a:ext cx="787400" cy="468313"/>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chemeClr val="tx1"/>
                </a:solidFill>
                <a:latin typeface="Arial Narrow" panose="020B0606020202030204" pitchFamily="34" charset="0"/>
              </a:rPr>
              <a:t>4’x8’ Class Pollock</a:t>
            </a:r>
          </a:p>
        </p:txBody>
      </p:sp>
      <p:sp>
        <p:nvSpPr>
          <p:cNvPr id="98" name="Rectangle 97"/>
          <p:cNvSpPr/>
          <p:nvPr/>
        </p:nvSpPr>
        <p:spPr>
          <a:xfrm rot="16200000">
            <a:off x="683419" y="1351756"/>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Rectangle 98"/>
          <p:cNvSpPr/>
          <p:nvPr/>
        </p:nvSpPr>
        <p:spPr>
          <a:xfrm rot="5400000">
            <a:off x="683418" y="2196307"/>
            <a:ext cx="838200" cy="446087"/>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 name="Rounded Rectangle 101"/>
          <p:cNvSpPr/>
          <p:nvPr/>
        </p:nvSpPr>
        <p:spPr>
          <a:xfrm>
            <a:off x="2647950" y="3068638"/>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Rectangle 1"/>
          <p:cNvSpPr/>
          <p:nvPr/>
        </p:nvSpPr>
        <p:spPr>
          <a:xfrm rot="16200000">
            <a:off x="-198437" y="2171700"/>
            <a:ext cx="1385888" cy="15398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Heat Register</a:t>
            </a:r>
          </a:p>
        </p:txBody>
      </p:sp>
      <p:sp>
        <p:nvSpPr>
          <p:cNvPr id="161" name="Rounded Rectangle 160"/>
          <p:cNvSpPr/>
          <p:nvPr/>
        </p:nvSpPr>
        <p:spPr>
          <a:xfrm rot="5400000">
            <a:off x="901700" y="1311275"/>
            <a:ext cx="192088"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 name="Rounded Rectangle 102"/>
          <p:cNvSpPr/>
          <p:nvPr/>
        </p:nvSpPr>
        <p:spPr>
          <a:xfrm rot="5400000">
            <a:off x="1098550" y="1303338"/>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4" name="Rounded Rectangle 103"/>
          <p:cNvSpPr/>
          <p:nvPr/>
        </p:nvSpPr>
        <p:spPr>
          <a:xfrm rot="5400000">
            <a:off x="908050" y="1766888"/>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5" name="Rounded Rectangle 104"/>
          <p:cNvSpPr/>
          <p:nvPr/>
        </p:nvSpPr>
        <p:spPr>
          <a:xfrm rot="5400000">
            <a:off x="1106488" y="1758950"/>
            <a:ext cx="192088"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Rounded Rectangle 105"/>
          <p:cNvSpPr/>
          <p:nvPr/>
        </p:nvSpPr>
        <p:spPr>
          <a:xfrm rot="5400000">
            <a:off x="914400" y="2606675"/>
            <a:ext cx="192088"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Rounded Rectangle 111"/>
          <p:cNvSpPr/>
          <p:nvPr/>
        </p:nvSpPr>
        <p:spPr>
          <a:xfrm rot="5400000">
            <a:off x="1104900" y="2593975"/>
            <a:ext cx="192088"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3" name="Rounded Rectangle 162"/>
          <p:cNvSpPr/>
          <p:nvPr/>
        </p:nvSpPr>
        <p:spPr>
          <a:xfrm rot="5400000">
            <a:off x="901700" y="2171700"/>
            <a:ext cx="192088"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0" name="Rounded Rectangle 169"/>
          <p:cNvSpPr/>
          <p:nvPr/>
        </p:nvSpPr>
        <p:spPr>
          <a:xfrm rot="5400000">
            <a:off x="1114425" y="2163763"/>
            <a:ext cx="192087" cy="103188"/>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5" name="Rectangle 134"/>
          <p:cNvSpPr/>
          <p:nvPr/>
        </p:nvSpPr>
        <p:spPr>
          <a:xfrm flipH="1">
            <a:off x="1131888" y="236537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1" name="Rectangle 170"/>
          <p:cNvSpPr/>
          <p:nvPr/>
        </p:nvSpPr>
        <p:spPr>
          <a:xfrm flipH="1">
            <a:off x="947738" y="2357438"/>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 name="Rectangle 173"/>
          <p:cNvSpPr/>
          <p:nvPr/>
        </p:nvSpPr>
        <p:spPr>
          <a:xfrm flipH="1">
            <a:off x="955675" y="155257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5" name="Rectangle 174"/>
          <p:cNvSpPr/>
          <p:nvPr/>
        </p:nvSpPr>
        <p:spPr>
          <a:xfrm flipH="1">
            <a:off x="1135063" y="155257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199" name="TextBox 179"/>
          <p:cNvSpPr txBox="1">
            <a:spLocks noChangeArrowheads="1"/>
          </p:cNvSpPr>
          <p:nvPr/>
        </p:nvSpPr>
        <p:spPr bwMode="auto">
          <a:xfrm>
            <a:off x="454670" y="2862348"/>
            <a:ext cx="14991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#2</a:t>
            </a:r>
          </a:p>
          <a:p>
            <a:pPr algn="ctr"/>
            <a:r>
              <a:rPr lang="en-US" altLang="en-US" sz="900" b="1" u="sng" dirty="0">
                <a:solidFill>
                  <a:srgbClr val="FF0000"/>
                </a:solidFill>
              </a:rPr>
              <a:t>(2) 6’x9’ drop cloths</a:t>
            </a:r>
          </a:p>
          <a:p>
            <a:pPr algn="ctr"/>
            <a:r>
              <a:rPr lang="en-US" altLang="en-US" sz="900" b="1" u="sng" dirty="0">
                <a:solidFill>
                  <a:srgbClr val="FF0000"/>
                </a:solidFill>
              </a:rPr>
              <a:t>laid on top of (2) others</a:t>
            </a:r>
          </a:p>
        </p:txBody>
      </p:sp>
      <p:sp>
        <p:nvSpPr>
          <p:cNvPr id="123" name="Rectangle 122"/>
          <p:cNvSpPr/>
          <p:nvPr/>
        </p:nvSpPr>
        <p:spPr>
          <a:xfrm flipH="1">
            <a:off x="2225675" y="1214438"/>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1" name="Rectangle 180"/>
          <p:cNvSpPr/>
          <p:nvPr/>
        </p:nvSpPr>
        <p:spPr>
          <a:xfrm flipH="1">
            <a:off x="3300413" y="1238250"/>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2" name="Rectangle 181"/>
          <p:cNvSpPr/>
          <p:nvPr/>
        </p:nvSpPr>
        <p:spPr>
          <a:xfrm flipH="1">
            <a:off x="2239963" y="188277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3" name="Rectangle 182"/>
          <p:cNvSpPr/>
          <p:nvPr/>
        </p:nvSpPr>
        <p:spPr>
          <a:xfrm flipH="1">
            <a:off x="3276600" y="1916113"/>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4" name="Rectangle 183"/>
          <p:cNvSpPr/>
          <p:nvPr/>
        </p:nvSpPr>
        <p:spPr>
          <a:xfrm flipH="1">
            <a:off x="2752725" y="1927225"/>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6" name="Rectangle 185"/>
          <p:cNvSpPr/>
          <p:nvPr/>
        </p:nvSpPr>
        <p:spPr>
          <a:xfrm flipH="1">
            <a:off x="2740025" y="1195388"/>
            <a:ext cx="130175" cy="123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Oval 27"/>
          <p:cNvSpPr/>
          <p:nvPr/>
        </p:nvSpPr>
        <p:spPr>
          <a:xfrm>
            <a:off x="6680200" y="1439863"/>
            <a:ext cx="293688" cy="293687"/>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panose="020B0604020202020204" pitchFamily="34" charset="0"/>
                <a:cs typeface="Arial" panose="020B0604020202020204" pitchFamily="34" charset="0"/>
              </a:rPr>
              <a:t>HD</a:t>
            </a:r>
          </a:p>
        </p:txBody>
      </p:sp>
      <p:sp>
        <p:nvSpPr>
          <p:cNvPr id="3" name="Isosceles Triangle 2"/>
          <p:cNvSpPr/>
          <p:nvPr/>
        </p:nvSpPr>
        <p:spPr>
          <a:xfrm>
            <a:off x="5340350" y="3049588"/>
            <a:ext cx="3575050" cy="3292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Rectangle 167"/>
          <p:cNvSpPr/>
          <p:nvPr/>
        </p:nvSpPr>
        <p:spPr>
          <a:xfrm flipH="1">
            <a:off x="6807200" y="1919288"/>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209" name="TextBox 6"/>
          <p:cNvSpPr txBox="1">
            <a:spLocks noChangeArrowheads="1"/>
          </p:cNvSpPr>
          <p:nvPr/>
        </p:nvSpPr>
        <p:spPr bwMode="auto">
          <a:xfrm>
            <a:off x="409806" y="4657725"/>
            <a:ext cx="4187365"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FF0000"/>
                </a:solidFill>
              </a:rPr>
              <a:t>Park Elementary</a:t>
            </a:r>
          </a:p>
          <a:p>
            <a:pPr algn="ctr"/>
            <a:r>
              <a:rPr lang="en-US" altLang="en-US" sz="1600" u="sng" dirty="0"/>
              <a:t>Kindergarten Art Ambassador</a:t>
            </a:r>
          </a:p>
          <a:p>
            <a:pPr algn="ctr"/>
            <a:endParaRPr lang="en-US" altLang="en-US" sz="1200" dirty="0">
              <a:latin typeface="Arial Black" panose="020B0A04020102020204" pitchFamily="34" charset="0"/>
            </a:endParaRPr>
          </a:p>
          <a:p>
            <a:pPr algn="ctr"/>
            <a:r>
              <a:rPr lang="en-US" altLang="en-US" sz="2000" dirty="0">
                <a:latin typeface="Arial Black" panose="020B0A04020102020204" pitchFamily="34" charset="0"/>
              </a:rPr>
              <a:t>AA Lead &amp; VOLUNTEERS</a:t>
            </a:r>
          </a:p>
          <a:p>
            <a:pPr algn="ctr"/>
            <a:endParaRPr lang="en-US" altLang="en-US" sz="1000" dirty="0"/>
          </a:p>
          <a:p>
            <a:pPr algn="ctr"/>
            <a:r>
              <a:rPr lang="en-US" altLang="en-US" sz="1600" dirty="0"/>
              <a:t>Cafeteria B Room Layout &amp; Set-Up Pyramid</a:t>
            </a:r>
          </a:p>
          <a:p>
            <a:pPr algn="ctr"/>
            <a:endParaRPr lang="en-US" altLang="en-US" sz="1100" dirty="0"/>
          </a:p>
        </p:txBody>
      </p:sp>
      <p:cxnSp>
        <p:nvCxnSpPr>
          <p:cNvPr id="10" name="Straight Connector 9"/>
          <p:cNvCxnSpPr/>
          <p:nvPr/>
        </p:nvCxnSpPr>
        <p:spPr>
          <a:xfrm flipV="1">
            <a:off x="6653213" y="3973513"/>
            <a:ext cx="966787" cy="1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232525" y="4799013"/>
            <a:ext cx="184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772150" y="5576888"/>
            <a:ext cx="276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13" name="TextBox 28672"/>
          <p:cNvSpPr txBox="1">
            <a:spLocks noChangeArrowheads="1"/>
          </p:cNvSpPr>
          <p:nvPr/>
        </p:nvSpPr>
        <p:spPr bwMode="auto">
          <a:xfrm>
            <a:off x="6869624" y="3465513"/>
            <a:ext cx="5180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a:t>
            </a:r>
          </a:p>
          <a:p>
            <a:pPr algn="ctr"/>
            <a:r>
              <a:rPr lang="en-US" altLang="en-US" sz="1000" dirty="0"/>
              <a:t>drop</a:t>
            </a:r>
          </a:p>
          <a:p>
            <a:pPr algn="ctr"/>
            <a:r>
              <a:rPr lang="en-US" altLang="en-US" sz="1000" dirty="0"/>
              <a:t>cloths</a:t>
            </a:r>
          </a:p>
        </p:txBody>
      </p:sp>
      <p:cxnSp>
        <p:nvCxnSpPr>
          <p:cNvPr id="144" name="Straight Connector 143"/>
          <p:cNvCxnSpPr/>
          <p:nvPr/>
        </p:nvCxnSpPr>
        <p:spPr>
          <a:xfrm flipH="1" flipV="1">
            <a:off x="7115175" y="3968750"/>
            <a:ext cx="14288" cy="815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657975" y="4824413"/>
            <a:ext cx="1588" cy="72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172200" y="5576888"/>
            <a:ext cx="0" cy="720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7556500" y="4799013"/>
            <a:ext cx="1588" cy="750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7056438" y="5602288"/>
            <a:ext cx="0" cy="722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986713" y="5565775"/>
            <a:ext cx="6350" cy="744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20" name="TextBox 28696"/>
          <p:cNvSpPr txBox="1">
            <a:spLocks noChangeArrowheads="1"/>
          </p:cNvSpPr>
          <p:nvPr/>
        </p:nvSpPr>
        <p:spPr bwMode="auto">
          <a:xfrm>
            <a:off x="6510338" y="4156075"/>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Pour</a:t>
            </a:r>
          </a:p>
          <a:p>
            <a:pPr algn="ctr"/>
            <a:r>
              <a:rPr lang="en-US" altLang="en-US" sz="1000"/>
              <a:t>Paint </a:t>
            </a:r>
          </a:p>
          <a:p>
            <a:pPr algn="ctr"/>
            <a:r>
              <a:rPr lang="en-US" altLang="en-US" sz="1000"/>
              <a:t>only 2”</a:t>
            </a:r>
          </a:p>
        </p:txBody>
      </p:sp>
      <p:sp>
        <p:nvSpPr>
          <p:cNvPr id="6221" name="TextBox 28697"/>
          <p:cNvSpPr txBox="1">
            <a:spLocks noChangeArrowheads="1"/>
          </p:cNvSpPr>
          <p:nvPr/>
        </p:nvSpPr>
        <p:spPr bwMode="auto">
          <a:xfrm>
            <a:off x="7156450" y="4170363"/>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a:t>Make</a:t>
            </a:r>
          </a:p>
          <a:p>
            <a:pPr algn="ctr"/>
            <a:r>
              <a:rPr lang="en-US" altLang="en-US" sz="900"/>
              <a:t>(14)</a:t>
            </a:r>
          </a:p>
          <a:p>
            <a:pPr algn="ctr"/>
            <a:r>
              <a:rPr lang="en-US" altLang="en-US" sz="900"/>
              <a:t>Art Boxes</a:t>
            </a:r>
          </a:p>
        </p:txBody>
      </p:sp>
      <p:sp>
        <p:nvSpPr>
          <p:cNvPr id="6222" name="TextBox 28700"/>
          <p:cNvSpPr txBox="1">
            <a:spLocks noChangeArrowheads="1"/>
          </p:cNvSpPr>
          <p:nvPr/>
        </p:nvSpPr>
        <p:spPr bwMode="auto">
          <a:xfrm>
            <a:off x="6024577" y="4864239"/>
            <a:ext cx="6222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 </a:t>
            </a:r>
          </a:p>
          <a:p>
            <a:pPr algn="ctr"/>
            <a:r>
              <a:rPr lang="en-US" altLang="en-US" sz="1000" dirty="0"/>
              <a:t>(6-8)</a:t>
            </a:r>
          </a:p>
          <a:p>
            <a:pPr algn="ctr"/>
            <a:r>
              <a:rPr lang="en-US" altLang="en-US" sz="1000" dirty="0"/>
              <a:t>Banana</a:t>
            </a:r>
          </a:p>
          <a:p>
            <a:pPr algn="ctr"/>
            <a:r>
              <a:rPr lang="en-US" altLang="en-US" sz="1000" dirty="0"/>
              <a:t> Boxes</a:t>
            </a:r>
          </a:p>
        </p:txBody>
      </p:sp>
      <p:sp>
        <p:nvSpPr>
          <p:cNvPr id="6223" name="TextBox 156"/>
          <p:cNvSpPr txBox="1">
            <a:spLocks noChangeArrowheads="1"/>
          </p:cNvSpPr>
          <p:nvPr/>
        </p:nvSpPr>
        <p:spPr bwMode="auto">
          <a:xfrm>
            <a:off x="6635750" y="4857750"/>
            <a:ext cx="900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Put 2”</a:t>
            </a:r>
          </a:p>
          <a:p>
            <a:pPr algn="ctr"/>
            <a:r>
              <a:rPr lang="en-US" altLang="en-US" sz="1000" dirty="0"/>
              <a:t>Water in</a:t>
            </a:r>
          </a:p>
          <a:p>
            <a:pPr algn="ctr"/>
            <a:r>
              <a:rPr lang="en-US" altLang="en-US" sz="1000" dirty="0"/>
              <a:t>Home Depot</a:t>
            </a:r>
          </a:p>
          <a:p>
            <a:pPr algn="ctr"/>
            <a:r>
              <a:rPr lang="en-US" altLang="en-US" sz="1000" dirty="0"/>
              <a:t> Buckets</a:t>
            </a:r>
          </a:p>
        </p:txBody>
      </p:sp>
      <p:sp>
        <p:nvSpPr>
          <p:cNvPr id="6224" name="TextBox 157"/>
          <p:cNvSpPr txBox="1">
            <a:spLocks noChangeArrowheads="1"/>
          </p:cNvSpPr>
          <p:nvPr/>
        </p:nvSpPr>
        <p:spPr bwMode="auto">
          <a:xfrm>
            <a:off x="7654925" y="4956175"/>
            <a:ext cx="539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Place </a:t>
            </a:r>
          </a:p>
          <a:p>
            <a:pPr algn="ctr"/>
            <a:r>
              <a:rPr lang="en-US" altLang="en-US" sz="1000"/>
              <a:t>Tinted</a:t>
            </a:r>
          </a:p>
          <a:p>
            <a:pPr algn="ctr"/>
            <a:r>
              <a:rPr lang="en-US" altLang="en-US" sz="1000"/>
              <a:t>Glues</a:t>
            </a:r>
          </a:p>
        </p:txBody>
      </p:sp>
      <p:sp>
        <p:nvSpPr>
          <p:cNvPr id="6225" name="TextBox 158"/>
          <p:cNvSpPr txBox="1">
            <a:spLocks noChangeArrowheads="1"/>
          </p:cNvSpPr>
          <p:nvPr/>
        </p:nvSpPr>
        <p:spPr bwMode="auto">
          <a:xfrm>
            <a:off x="5546725" y="5727700"/>
            <a:ext cx="652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Place</a:t>
            </a:r>
          </a:p>
          <a:p>
            <a:pPr algn="ctr"/>
            <a:r>
              <a:rPr lang="en-US" altLang="en-US" sz="1000"/>
              <a:t>  Station</a:t>
            </a:r>
          </a:p>
          <a:p>
            <a:pPr algn="ctr"/>
            <a:r>
              <a:rPr lang="en-US" altLang="en-US" sz="1000"/>
              <a:t>TOOLS</a:t>
            </a:r>
          </a:p>
        </p:txBody>
      </p:sp>
      <p:sp>
        <p:nvSpPr>
          <p:cNvPr id="6226" name="TextBox 159"/>
          <p:cNvSpPr txBox="1">
            <a:spLocks noChangeArrowheads="1"/>
          </p:cNvSpPr>
          <p:nvPr/>
        </p:nvSpPr>
        <p:spPr bwMode="auto">
          <a:xfrm>
            <a:off x="7110413" y="5619750"/>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Artists</a:t>
            </a:r>
          </a:p>
          <a:p>
            <a:pPr algn="ctr"/>
            <a:r>
              <a:rPr lang="en-US" altLang="en-US" sz="1000"/>
              <a:t>Canvas </a:t>
            </a:r>
          </a:p>
          <a:p>
            <a:pPr algn="ctr"/>
            <a:r>
              <a:rPr lang="en-US" altLang="en-US" sz="1000"/>
              <a:t>Boards</a:t>
            </a:r>
          </a:p>
          <a:p>
            <a:pPr algn="ctr"/>
            <a:r>
              <a:rPr lang="en-US" altLang="en-US" sz="1000" b="1"/>
              <a:t> </a:t>
            </a:r>
            <a:r>
              <a:rPr lang="en-US" altLang="en-US" sz="1000" b="1">
                <a:solidFill>
                  <a:srgbClr val="FF0000"/>
                </a:solidFill>
              </a:rPr>
              <a:t>Station #2</a:t>
            </a:r>
          </a:p>
        </p:txBody>
      </p:sp>
      <p:sp>
        <p:nvSpPr>
          <p:cNvPr id="6227" name="TextBox 166"/>
          <p:cNvSpPr txBox="1">
            <a:spLocks noChangeArrowheads="1"/>
          </p:cNvSpPr>
          <p:nvPr/>
        </p:nvSpPr>
        <p:spPr bwMode="auto">
          <a:xfrm>
            <a:off x="7964488" y="5616575"/>
            <a:ext cx="79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White</a:t>
            </a:r>
          </a:p>
          <a:p>
            <a:pPr algn="ctr"/>
            <a:r>
              <a:rPr lang="en-US" altLang="en-US" sz="1000"/>
              <a:t>Office</a:t>
            </a:r>
          </a:p>
          <a:p>
            <a:pPr algn="ctr"/>
            <a:r>
              <a:rPr lang="en-US" altLang="en-US" sz="1000"/>
              <a:t>Folders</a:t>
            </a:r>
          </a:p>
          <a:p>
            <a:pPr algn="ctr"/>
            <a:r>
              <a:rPr lang="en-US" altLang="en-US" sz="1000" b="1">
                <a:solidFill>
                  <a:srgbClr val="FF0000"/>
                </a:solidFill>
              </a:rPr>
              <a:t>Station #3</a:t>
            </a:r>
          </a:p>
        </p:txBody>
      </p:sp>
      <p:sp>
        <p:nvSpPr>
          <p:cNvPr id="6228" name="TextBox 175"/>
          <p:cNvSpPr txBox="1">
            <a:spLocks noChangeArrowheads="1"/>
          </p:cNvSpPr>
          <p:nvPr/>
        </p:nvSpPr>
        <p:spPr bwMode="auto">
          <a:xfrm>
            <a:off x="6191250" y="5616575"/>
            <a:ext cx="887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Class</a:t>
            </a:r>
          </a:p>
          <a:p>
            <a:pPr algn="ctr"/>
            <a:r>
              <a:rPr lang="en-US" altLang="en-US" sz="1000"/>
              <a:t>4’x8’</a:t>
            </a:r>
          </a:p>
          <a:p>
            <a:pPr algn="ctr"/>
            <a:r>
              <a:rPr lang="en-US" altLang="en-US" sz="1000"/>
              <a:t>Foam Board</a:t>
            </a:r>
          </a:p>
          <a:p>
            <a:pPr algn="ctr"/>
            <a:r>
              <a:rPr lang="en-US" altLang="en-US" sz="1000" b="1">
                <a:solidFill>
                  <a:srgbClr val="FF0000"/>
                </a:solidFill>
              </a:rPr>
              <a:t>Station #1</a:t>
            </a:r>
          </a:p>
        </p:txBody>
      </p:sp>
      <p:sp>
        <p:nvSpPr>
          <p:cNvPr id="6229" name="TextBox 28702"/>
          <p:cNvSpPr txBox="1">
            <a:spLocks noChangeArrowheads="1"/>
          </p:cNvSpPr>
          <p:nvPr/>
        </p:nvSpPr>
        <p:spPr bwMode="auto">
          <a:xfrm>
            <a:off x="7850188" y="3117850"/>
            <a:ext cx="454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Start</a:t>
            </a:r>
          </a:p>
        </p:txBody>
      </p:sp>
      <p:cxnSp>
        <p:nvCxnSpPr>
          <p:cNvPr id="33" name="Straight Arrow Connector 32"/>
          <p:cNvCxnSpPr/>
          <p:nvPr/>
        </p:nvCxnSpPr>
        <p:spPr>
          <a:xfrm flipH="1">
            <a:off x="7491413" y="3281363"/>
            <a:ext cx="392112" cy="147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31" name="TextBox 34"/>
          <p:cNvSpPr txBox="1">
            <a:spLocks noChangeArrowheads="1"/>
          </p:cNvSpPr>
          <p:nvPr/>
        </p:nvSpPr>
        <p:spPr bwMode="auto">
          <a:xfrm>
            <a:off x="7054850" y="242888"/>
            <a:ext cx="19784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300000"/>
              </a:lnSpc>
            </a:pPr>
            <a:r>
              <a:rPr lang="en-US" altLang="en-US" sz="800" b="1" u="sng" dirty="0"/>
              <a:t>KEY:</a:t>
            </a:r>
          </a:p>
          <a:p>
            <a:pPr>
              <a:lnSpc>
                <a:spcPct val="300000"/>
              </a:lnSpc>
            </a:pPr>
            <a:r>
              <a:rPr lang="en-US" altLang="en-US" sz="800" dirty="0"/>
              <a:t>(14) drop cloths (they are doubled up)</a:t>
            </a:r>
          </a:p>
          <a:p>
            <a:endParaRPr lang="en-US" altLang="en-US" sz="800" dirty="0"/>
          </a:p>
          <a:p>
            <a:r>
              <a:rPr lang="en-US" altLang="en-US" sz="800" dirty="0"/>
              <a:t>(6-8) Banana Boxes per station:</a:t>
            </a:r>
          </a:p>
          <a:p>
            <a:r>
              <a:rPr lang="en-US" altLang="en-US" sz="800" dirty="0"/>
              <a:t>depending upon # of students</a:t>
            </a:r>
          </a:p>
          <a:p>
            <a:pPr>
              <a:lnSpc>
                <a:spcPct val="300000"/>
              </a:lnSpc>
            </a:pPr>
            <a:r>
              <a:rPr lang="en-US" altLang="en-US" sz="800" dirty="0"/>
              <a:t>(3) Home Depot buckets + (6) Chamois</a:t>
            </a:r>
          </a:p>
          <a:p>
            <a:pPr>
              <a:lnSpc>
                <a:spcPct val="300000"/>
              </a:lnSpc>
            </a:pPr>
            <a:r>
              <a:rPr lang="en-US" altLang="en-US" sz="800" dirty="0"/>
              <a:t>(14) Art Boxes</a:t>
            </a:r>
          </a:p>
        </p:txBody>
      </p:sp>
      <p:cxnSp>
        <p:nvCxnSpPr>
          <p:cNvPr id="5" name="Straight Arrow Connector 4"/>
          <p:cNvCxnSpPr/>
          <p:nvPr/>
        </p:nvCxnSpPr>
        <p:spPr>
          <a:xfrm>
            <a:off x="3509169" y="506413"/>
            <a:ext cx="0" cy="53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53320" y="583139"/>
            <a:ext cx="489236" cy="261610"/>
          </a:xfrm>
          <a:prstGeom prst="rect">
            <a:avLst/>
          </a:prstGeom>
          <a:noFill/>
        </p:spPr>
        <p:txBody>
          <a:bodyPr wrap="none" rtlCol="0">
            <a:spAutoFit/>
          </a:bodyPr>
          <a:lstStyle/>
          <a:p>
            <a:r>
              <a:rPr lang="en-US" sz="1100" dirty="0">
                <a:solidFill>
                  <a:schemeClr val="accent1">
                    <a:lumMod val="75000"/>
                  </a:schemeClr>
                </a:solidFill>
                <a:latin typeface="Arial Black" panose="020B0A04020102020204" pitchFamily="34" charset="0"/>
              </a:rPr>
              <a:t>5 ft.</a:t>
            </a:r>
          </a:p>
        </p:txBody>
      </p:sp>
      <p:cxnSp>
        <p:nvCxnSpPr>
          <p:cNvPr id="13" name="Straight Arrow Connector 12"/>
          <p:cNvCxnSpPr/>
          <p:nvPr/>
        </p:nvCxnSpPr>
        <p:spPr>
          <a:xfrm>
            <a:off x="409806" y="1036638"/>
            <a:ext cx="1638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538653" y="843607"/>
            <a:ext cx="489236" cy="261610"/>
          </a:xfrm>
          <a:prstGeom prst="rect">
            <a:avLst/>
          </a:prstGeom>
          <a:noFill/>
        </p:spPr>
        <p:txBody>
          <a:bodyPr wrap="none" rtlCol="0">
            <a:spAutoFit/>
          </a:bodyPr>
          <a:lstStyle/>
          <a:p>
            <a:r>
              <a:rPr lang="en-US" sz="1100" dirty="0">
                <a:solidFill>
                  <a:schemeClr val="accent1">
                    <a:lumMod val="75000"/>
                  </a:schemeClr>
                </a:solidFill>
                <a:latin typeface="Arial Black" panose="020B0A04020102020204" pitchFamily="34" charset="0"/>
              </a:rPr>
              <a:t>9 ft.</a:t>
            </a:r>
          </a:p>
        </p:txBody>
      </p:sp>
    </p:spTree>
    <p:extLst>
      <p:ext uri="{BB962C8B-B14F-4D97-AF65-F5344CB8AC3E}">
        <p14:creationId xmlns:p14="http://schemas.microsoft.com/office/powerpoint/2010/main" val="423311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89703" y="4936981"/>
            <a:ext cx="3993401"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rgbClr val="FF0000"/>
                </a:solidFill>
              </a:rPr>
              <a:t>Thornell Elementary </a:t>
            </a:r>
            <a:endParaRPr lang="en-US" altLang="en-US" sz="1200" b="1" dirty="0">
              <a:solidFill>
                <a:srgbClr val="FF0000"/>
              </a:solidFill>
            </a:endParaRPr>
          </a:p>
          <a:p>
            <a:pPr algn="ctr"/>
            <a:r>
              <a:rPr lang="en-US" altLang="en-US" sz="1600" u="sng" dirty="0"/>
              <a:t>Kindergarten Art Ambassador</a:t>
            </a:r>
          </a:p>
          <a:p>
            <a:pPr algn="ctr"/>
            <a:endParaRPr lang="en-US" altLang="en-US" sz="1200" dirty="0">
              <a:latin typeface="Arial Black" panose="020B0A04020102020204" pitchFamily="34" charset="0"/>
            </a:endParaRPr>
          </a:p>
          <a:p>
            <a:pPr algn="ctr"/>
            <a:r>
              <a:rPr lang="en-US" altLang="en-US" sz="2000" dirty="0">
                <a:latin typeface="Arial Black" panose="020B0A04020102020204" pitchFamily="34" charset="0"/>
              </a:rPr>
              <a:t>AA Lead &amp; VOLUNTEERS</a:t>
            </a:r>
          </a:p>
          <a:p>
            <a:pPr algn="ctr"/>
            <a:endParaRPr lang="en-US" altLang="en-US" sz="1000" dirty="0"/>
          </a:p>
          <a:p>
            <a:pPr algn="ctr"/>
            <a:r>
              <a:rPr lang="en-US" altLang="en-US" sz="1600" dirty="0"/>
              <a:t>Cafeteria Room Layout &amp; Set-Up Pyramid</a:t>
            </a:r>
          </a:p>
          <a:p>
            <a:pPr algn="ctr"/>
            <a:endParaRPr lang="en-US" altLang="en-US" sz="1100" dirty="0"/>
          </a:p>
        </p:txBody>
      </p:sp>
      <p:sp>
        <p:nvSpPr>
          <p:cNvPr id="3" name="Isosceles Triangle 2"/>
          <p:cNvSpPr/>
          <p:nvPr/>
        </p:nvSpPr>
        <p:spPr>
          <a:xfrm>
            <a:off x="5340350" y="3049588"/>
            <a:ext cx="3575050" cy="3292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28672"/>
          <p:cNvSpPr txBox="1">
            <a:spLocks noChangeArrowheads="1"/>
          </p:cNvSpPr>
          <p:nvPr/>
        </p:nvSpPr>
        <p:spPr bwMode="auto">
          <a:xfrm>
            <a:off x="6724552" y="3465513"/>
            <a:ext cx="808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a:t>
            </a:r>
          </a:p>
          <a:p>
            <a:pPr algn="ctr"/>
            <a:r>
              <a:rPr lang="en-US" altLang="en-US" sz="1000" dirty="0"/>
              <a:t>drop cloths</a:t>
            </a:r>
          </a:p>
        </p:txBody>
      </p:sp>
      <p:sp>
        <p:nvSpPr>
          <p:cNvPr id="5" name="TextBox 28696"/>
          <p:cNvSpPr txBox="1">
            <a:spLocks noChangeArrowheads="1"/>
          </p:cNvSpPr>
          <p:nvPr/>
        </p:nvSpPr>
        <p:spPr bwMode="auto">
          <a:xfrm>
            <a:off x="6510338" y="4156075"/>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Pour</a:t>
            </a:r>
          </a:p>
          <a:p>
            <a:pPr algn="ctr"/>
            <a:r>
              <a:rPr lang="en-US" altLang="en-US" sz="1000" dirty="0"/>
              <a:t>Paint </a:t>
            </a:r>
          </a:p>
          <a:p>
            <a:pPr algn="ctr"/>
            <a:r>
              <a:rPr lang="en-US" altLang="en-US" sz="1000" dirty="0"/>
              <a:t>only 2”</a:t>
            </a:r>
          </a:p>
        </p:txBody>
      </p:sp>
      <p:sp>
        <p:nvSpPr>
          <p:cNvPr id="6" name="TextBox 28697"/>
          <p:cNvSpPr txBox="1">
            <a:spLocks noChangeArrowheads="1"/>
          </p:cNvSpPr>
          <p:nvPr/>
        </p:nvSpPr>
        <p:spPr bwMode="auto">
          <a:xfrm>
            <a:off x="7156450" y="4170363"/>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dirty="0"/>
              <a:t>Make</a:t>
            </a:r>
          </a:p>
          <a:p>
            <a:pPr algn="ctr"/>
            <a:r>
              <a:rPr lang="en-US" altLang="en-US" sz="900" dirty="0"/>
              <a:t>(14)</a:t>
            </a:r>
          </a:p>
          <a:p>
            <a:pPr algn="ctr"/>
            <a:r>
              <a:rPr lang="en-US" altLang="en-US" sz="900" dirty="0"/>
              <a:t>Art Boxes</a:t>
            </a:r>
          </a:p>
        </p:txBody>
      </p:sp>
      <p:sp>
        <p:nvSpPr>
          <p:cNvPr id="7" name="TextBox 28700"/>
          <p:cNvSpPr txBox="1">
            <a:spLocks noChangeArrowheads="1"/>
          </p:cNvSpPr>
          <p:nvPr/>
        </p:nvSpPr>
        <p:spPr bwMode="auto">
          <a:xfrm>
            <a:off x="6015839" y="4905515"/>
            <a:ext cx="622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 </a:t>
            </a:r>
          </a:p>
          <a:p>
            <a:pPr algn="ctr"/>
            <a:r>
              <a:rPr lang="en-US" altLang="en-US" sz="1000" dirty="0"/>
              <a:t>(6-8) </a:t>
            </a:r>
          </a:p>
          <a:p>
            <a:pPr algn="ctr"/>
            <a:r>
              <a:rPr lang="en-US" altLang="en-US" sz="1000" dirty="0"/>
              <a:t>Banana</a:t>
            </a:r>
          </a:p>
          <a:p>
            <a:pPr algn="ctr"/>
            <a:r>
              <a:rPr lang="en-US" altLang="en-US" sz="1000" dirty="0"/>
              <a:t> Boxes</a:t>
            </a:r>
          </a:p>
        </p:txBody>
      </p:sp>
      <p:sp>
        <p:nvSpPr>
          <p:cNvPr id="8" name="TextBox 156"/>
          <p:cNvSpPr txBox="1">
            <a:spLocks noChangeArrowheads="1"/>
          </p:cNvSpPr>
          <p:nvPr/>
        </p:nvSpPr>
        <p:spPr bwMode="auto">
          <a:xfrm>
            <a:off x="6635750" y="4857750"/>
            <a:ext cx="900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Put</a:t>
            </a:r>
          </a:p>
          <a:p>
            <a:pPr algn="ctr"/>
            <a:r>
              <a:rPr lang="en-US" altLang="en-US" sz="1000" dirty="0"/>
              <a:t>2” water in</a:t>
            </a:r>
          </a:p>
          <a:p>
            <a:pPr algn="ctr"/>
            <a:r>
              <a:rPr lang="en-US" altLang="en-US" sz="1000" dirty="0"/>
              <a:t>Home Depot</a:t>
            </a:r>
          </a:p>
          <a:p>
            <a:pPr algn="ctr"/>
            <a:r>
              <a:rPr lang="en-US" altLang="en-US" sz="1000" dirty="0"/>
              <a:t> Buckets</a:t>
            </a:r>
          </a:p>
        </p:txBody>
      </p:sp>
      <p:sp>
        <p:nvSpPr>
          <p:cNvPr id="9" name="TextBox 157"/>
          <p:cNvSpPr txBox="1">
            <a:spLocks noChangeArrowheads="1"/>
          </p:cNvSpPr>
          <p:nvPr/>
        </p:nvSpPr>
        <p:spPr bwMode="auto">
          <a:xfrm>
            <a:off x="7654925" y="4956175"/>
            <a:ext cx="539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 </a:t>
            </a:r>
          </a:p>
          <a:p>
            <a:pPr algn="ctr"/>
            <a:r>
              <a:rPr lang="en-US" altLang="en-US" sz="1000" dirty="0"/>
              <a:t>Tinted</a:t>
            </a:r>
          </a:p>
          <a:p>
            <a:pPr algn="ctr"/>
            <a:r>
              <a:rPr lang="en-US" altLang="en-US" sz="1000" dirty="0"/>
              <a:t>Glues</a:t>
            </a:r>
          </a:p>
        </p:txBody>
      </p:sp>
      <p:sp>
        <p:nvSpPr>
          <p:cNvPr id="10" name="TextBox 158"/>
          <p:cNvSpPr txBox="1">
            <a:spLocks noChangeArrowheads="1"/>
          </p:cNvSpPr>
          <p:nvPr/>
        </p:nvSpPr>
        <p:spPr bwMode="auto">
          <a:xfrm>
            <a:off x="5546725" y="5727700"/>
            <a:ext cx="652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Place</a:t>
            </a:r>
          </a:p>
          <a:p>
            <a:pPr algn="ctr"/>
            <a:r>
              <a:rPr lang="en-US" altLang="en-US" sz="1000" dirty="0"/>
              <a:t>  Station</a:t>
            </a:r>
          </a:p>
          <a:p>
            <a:pPr algn="ctr"/>
            <a:r>
              <a:rPr lang="en-US" altLang="en-US" sz="1000" dirty="0"/>
              <a:t>TOOLS</a:t>
            </a:r>
          </a:p>
        </p:txBody>
      </p:sp>
      <p:sp>
        <p:nvSpPr>
          <p:cNvPr id="11" name="TextBox 175"/>
          <p:cNvSpPr txBox="1">
            <a:spLocks noChangeArrowheads="1"/>
          </p:cNvSpPr>
          <p:nvPr/>
        </p:nvSpPr>
        <p:spPr bwMode="auto">
          <a:xfrm>
            <a:off x="6191250" y="5616575"/>
            <a:ext cx="887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Class</a:t>
            </a:r>
          </a:p>
          <a:p>
            <a:pPr algn="ctr"/>
            <a:r>
              <a:rPr lang="en-US" altLang="en-US" sz="1000"/>
              <a:t>4’x8’</a:t>
            </a:r>
          </a:p>
          <a:p>
            <a:pPr algn="ctr"/>
            <a:r>
              <a:rPr lang="en-US" altLang="en-US" sz="1000"/>
              <a:t>Foam Board</a:t>
            </a:r>
          </a:p>
          <a:p>
            <a:pPr algn="ctr"/>
            <a:r>
              <a:rPr lang="en-US" altLang="en-US" sz="1000" b="1">
                <a:solidFill>
                  <a:srgbClr val="FF0000"/>
                </a:solidFill>
              </a:rPr>
              <a:t>Station #1</a:t>
            </a:r>
          </a:p>
        </p:txBody>
      </p:sp>
      <p:sp>
        <p:nvSpPr>
          <p:cNvPr id="12" name="TextBox 159"/>
          <p:cNvSpPr txBox="1">
            <a:spLocks noChangeArrowheads="1"/>
          </p:cNvSpPr>
          <p:nvPr/>
        </p:nvSpPr>
        <p:spPr bwMode="auto">
          <a:xfrm>
            <a:off x="7110413" y="5619750"/>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Artists</a:t>
            </a:r>
          </a:p>
          <a:p>
            <a:pPr algn="ctr"/>
            <a:r>
              <a:rPr lang="en-US" altLang="en-US" sz="1000" dirty="0"/>
              <a:t>Canvas </a:t>
            </a:r>
          </a:p>
          <a:p>
            <a:pPr algn="ctr"/>
            <a:r>
              <a:rPr lang="en-US" altLang="en-US" sz="1000" dirty="0"/>
              <a:t>Boards</a:t>
            </a:r>
          </a:p>
          <a:p>
            <a:pPr algn="ctr"/>
            <a:r>
              <a:rPr lang="en-US" altLang="en-US" sz="1000" b="1" dirty="0"/>
              <a:t> </a:t>
            </a:r>
            <a:r>
              <a:rPr lang="en-US" altLang="en-US" sz="1000" b="1" dirty="0">
                <a:solidFill>
                  <a:srgbClr val="FF0000"/>
                </a:solidFill>
              </a:rPr>
              <a:t>Station #2</a:t>
            </a:r>
          </a:p>
        </p:txBody>
      </p:sp>
      <p:sp>
        <p:nvSpPr>
          <p:cNvPr id="13" name="TextBox 166"/>
          <p:cNvSpPr txBox="1">
            <a:spLocks noChangeArrowheads="1"/>
          </p:cNvSpPr>
          <p:nvPr/>
        </p:nvSpPr>
        <p:spPr bwMode="auto">
          <a:xfrm>
            <a:off x="7964488" y="5616575"/>
            <a:ext cx="79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dirty="0"/>
              <a:t>White</a:t>
            </a:r>
          </a:p>
          <a:p>
            <a:pPr algn="ctr"/>
            <a:r>
              <a:rPr lang="en-US" altLang="en-US" sz="1000" dirty="0"/>
              <a:t>Office</a:t>
            </a:r>
          </a:p>
          <a:p>
            <a:pPr algn="ctr"/>
            <a:r>
              <a:rPr lang="en-US" altLang="en-US" sz="1000" dirty="0"/>
              <a:t>Folders</a:t>
            </a:r>
          </a:p>
          <a:p>
            <a:pPr algn="ctr"/>
            <a:r>
              <a:rPr lang="en-US" altLang="en-US" sz="1000" b="1" dirty="0">
                <a:solidFill>
                  <a:srgbClr val="FF0000"/>
                </a:solidFill>
              </a:rPr>
              <a:t>Station #3</a:t>
            </a:r>
          </a:p>
        </p:txBody>
      </p:sp>
      <p:cxnSp>
        <p:nvCxnSpPr>
          <p:cNvPr id="14" name="Straight Connector 13"/>
          <p:cNvCxnSpPr/>
          <p:nvPr/>
        </p:nvCxnSpPr>
        <p:spPr>
          <a:xfrm flipV="1">
            <a:off x="6653213" y="3973513"/>
            <a:ext cx="966787" cy="1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32525" y="4799013"/>
            <a:ext cx="184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2150" y="5576888"/>
            <a:ext cx="276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7115175" y="3968750"/>
            <a:ext cx="14288" cy="815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649244" y="4830763"/>
            <a:ext cx="3969" cy="740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620000" y="4814888"/>
            <a:ext cx="3969" cy="740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13759" y="5598320"/>
            <a:ext cx="3969" cy="740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093841" y="5590401"/>
            <a:ext cx="3969" cy="740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25691" y="5613402"/>
            <a:ext cx="3969" cy="740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8702"/>
          <p:cNvSpPr txBox="1">
            <a:spLocks noChangeArrowheads="1"/>
          </p:cNvSpPr>
          <p:nvPr/>
        </p:nvSpPr>
        <p:spPr bwMode="auto">
          <a:xfrm>
            <a:off x="7850188" y="3117850"/>
            <a:ext cx="454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dirty="0"/>
              <a:t>Start</a:t>
            </a:r>
          </a:p>
        </p:txBody>
      </p:sp>
      <p:cxnSp>
        <p:nvCxnSpPr>
          <p:cNvPr id="26" name="Straight Arrow Connector 25"/>
          <p:cNvCxnSpPr/>
          <p:nvPr/>
        </p:nvCxnSpPr>
        <p:spPr>
          <a:xfrm flipH="1">
            <a:off x="7491413" y="3281363"/>
            <a:ext cx="392112" cy="147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34"/>
          <p:cNvSpPr txBox="1">
            <a:spLocks noChangeArrowheads="1"/>
          </p:cNvSpPr>
          <p:nvPr/>
        </p:nvSpPr>
        <p:spPr bwMode="auto">
          <a:xfrm>
            <a:off x="7054850" y="242888"/>
            <a:ext cx="19784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300000"/>
              </a:lnSpc>
            </a:pPr>
            <a:r>
              <a:rPr lang="en-US" altLang="en-US" sz="800" b="1" u="sng" dirty="0"/>
              <a:t>KEY:</a:t>
            </a:r>
          </a:p>
          <a:p>
            <a:pPr>
              <a:lnSpc>
                <a:spcPct val="300000"/>
              </a:lnSpc>
            </a:pPr>
            <a:r>
              <a:rPr lang="en-US" altLang="en-US" sz="800" dirty="0"/>
              <a:t>(14) drop cloths (they are doubled up)</a:t>
            </a:r>
          </a:p>
          <a:p>
            <a:endParaRPr lang="en-US" altLang="en-US" sz="800" dirty="0"/>
          </a:p>
          <a:p>
            <a:r>
              <a:rPr lang="en-US" altLang="en-US" sz="800" dirty="0"/>
              <a:t>(6-8) Banana Boxes per station:</a:t>
            </a:r>
          </a:p>
          <a:p>
            <a:r>
              <a:rPr lang="en-US" altLang="en-US" sz="800" dirty="0"/>
              <a:t> depending upon  # of students</a:t>
            </a:r>
          </a:p>
          <a:p>
            <a:pPr>
              <a:lnSpc>
                <a:spcPct val="300000"/>
              </a:lnSpc>
            </a:pPr>
            <a:r>
              <a:rPr lang="en-US" altLang="en-US" sz="800" dirty="0"/>
              <a:t>(3) Home Depot buckets + (6) Chamois</a:t>
            </a:r>
          </a:p>
          <a:p>
            <a:pPr>
              <a:lnSpc>
                <a:spcPct val="300000"/>
              </a:lnSpc>
            </a:pPr>
            <a:r>
              <a:rPr lang="en-US" altLang="en-US" sz="800" dirty="0"/>
              <a:t>(14) Art Boxes</a:t>
            </a:r>
          </a:p>
        </p:txBody>
      </p:sp>
      <p:sp>
        <p:nvSpPr>
          <p:cNvPr id="28" name="Rectangle 27"/>
          <p:cNvSpPr/>
          <p:nvPr/>
        </p:nvSpPr>
        <p:spPr>
          <a:xfrm>
            <a:off x="6527800" y="752475"/>
            <a:ext cx="430213" cy="265113"/>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Tarps</a:t>
            </a:r>
          </a:p>
        </p:txBody>
      </p:sp>
      <p:sp>
        <p:nvSpPr>
          <p:cNvPr id="29" name="Rounded Rectangle 28"/>
          <p:cNvSpPr/>
          <p:nvPr/>
        </p:nvSpPr>
        <p:spPr>
          <a:xfrm>
            <a:off x="6757988" y="1204913"/>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Oval 29"/>
          <p:cNvSpPr/>
          <p:nvPr/>
        </p:nvSpPr>
        <p:spPr>
          <a:xfrm>
            <a:off x="6680200" y="1439863"/>
            <a:ext cx="293688" cy="293687"/>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panose="020B0604020202020204" pitchFamily="34" charset="0"/>
                <a:cs typeface="Arial" panose="020B0604020202020204" pitchFamily="34" charset="0"/>
              </a:rPr>
              <a:t>HD</a:t>
            </a:r>
          </a:p>
        </p:txBody>
      </p:sp>
      <p:sp>
        <p:nvSpPr>
          <p:cNvPr id="31" name="Rectangle 30"/>
          <p:cNvSpPr/>
          <p:nvPr/>
        </p:nvSpPr>
        <p:spPr>
          <a:xfrm flipH="1">
            <a:off x="6807200" y="1919288"/>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p:cNvSpPr/>
          <p:nvPr/>
        </p:nvSpPr>
        <p:spPr>
          <a:xfrm>
            <a:off x="609600" y="752475"/>
            <a:ext cx="4937125" cy="3417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99160" y="3503733"/>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Rectangle 34"/>
          <p:cNvSpPr/>
          <p:nvPr/>
        </p:nvSpPr>
        <p:spPr>
          <a:xfrm>
            <a:off x="2109015" y="2762023"/>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p:cNvSpPr/>
          <p:nvPr/>
        </p:nvSpPr>
        <p:spPr>
          <a:xfrm>
            <a:off x="2107973" y="3132689"/>
            <a:ext cx="1476375" cy="355600"/>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Rectangle 37"/>
          <p:cNvSpPr/>
          <p:nvPr/>
        </p:nvSpPr>
        <p:spPr>
          <a:xfrm rot="16200000">
            <a:off x="893069" y="2054086"/>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p:cNvSpPr/>
          <p:nvPr/>
        </p:nvSpPr>
        <p:spPr>
          <a:xfrm rot="5400000">
            <a:off x="4148277" y="2809811"/>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p:cNvSpPr/>
          <p:nvPr/>
        </p:nvSpPr>
        <p:spPr>
          <a:xfrm rot="5400000">
            <a:off x="4148277" y="2208478"/>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40"/>
          <p:cNvSpPr/>
          <p:nvPr/>
        </p:nvSpPr>
        <p:spPr>
          <a:xfrm>
            <a:off x="2418930" y="3088565"/>
            <a:ext cx="787400" cy="468313"/>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chemeClr val="tx1"/>
                </a:solidFill>
                <a:latin typeface="Arial Narrow" panose="020B0606020202030204" pitchFamily="34" charset="0"/>
              </a:rPr>
              <a:t>4’x8’ Class Pollock</a:t>
            </a:r>
          </a:p>
        </p:txBody>
      </p:sp>
      <p:sp>
        <p:nvSpPr>
          <p:cNvPr id="43" name="Rectangle 42"/>
          <p:cNvSpPr/>
          <p:nvPr/>
        </p:nvSpPr>
        <p:spPr>
          <a:xfrm>
            <a:off x="1947853" y="824337"/>
            <a:ext cx="2237363" cy="113322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rot="5400000">
            <a:off x="4651883" y="1697391"/>
            <a:ext cx="1581150" cy="214312"/>
          </a:xfrm>
          <a:prstGeom prst="rect">
            <a:avLst/>
          </a:prstGeom>
          <a:solidFill>
            <a:schemeClr val="bg1">
              <a:lumMod val="75000"/>
            </a:schemeClr>
          </a:solidFill>
          <a:ln>
            <a:solidFill>
              <a:schemeClr val="tx1"/>
            </a:solidFill>
            <a:prstDash val="sysDash"/>
          </a:ln>
        </p:spPr>
        <p:txBody>
          <a:bodyPr>
            <a:spAutoFit/>
          </a:bodyPr>
          <a:lstStyle/>
          <a:p>
            <a:pPr algn="ctr">
              <a:defRPr/>
            </a:pPr>
            <a:r>
              <a:rPr lang="en-US" sz="800" dirty="0"/>
              <a:t>Cafeteria Lunch Line</a:t>
            </a:r>
          </a:p>
        </p:txBody>
      </p:sp>
      <p:sp>
        <p:nvSpPr>
          <p:cNvPr id="47" name="Rectangle 46"/>
          <p:cNvSpPr/>
          <p:nvPr/>
        </p:nvSpPr>
        <p:spPr>
          <a:xfrm>
            <a:off x="4356466" y="3938588"/>
            <a:ext cx="1119982" cy="231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Entrance to Cafeteria </a:t>
            </a:r>
          </a:p>
        </p:txBody>
      </p:sp>
      <p:sp>
        <p:nvSpPr>
          <p:cNvPr id="48" name="Rectangle 47"/>
          <p:cNvSpPr/>
          <p:nvPr/>
        </p:nvSpPr>
        <p:spPr>
          <a:xfrm>
            <a:off x="4199415" y="752213"/>
            <a:ext cx="1347310" cy="2103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Entrance to Cafeteria </a:t>
            </a:r>
          </a:p>
        </p:txBody>
      </p:sp>
      <p:sp>
        <p:nvSpPr>
          <p:cNvPr id="49" name="TextBox 65"/>
          <p:cNvSpPr txBox="1">
            <a:spLocks noChangeArrowheads="1"/>
          </p:cNvSpPr>
          <p:nvPr/>
        </p:nvSpPr>
        <p:spPr bwMode="auto">
          <a:xfrm>
            <a:off x="2119361" y="1091996"/>
            <a:ext cx="19359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900" dirty="0">
                <a:latin typeface="Arial Narrow" panose="020B0606020202030204" pitchFamily="34" charset="0"/>
              </a:rPr>
              <a:t>Students will take shoes off and sit here for Pollock Intro and then return here after project to clean up</a:t>
            </a:r>
            <a:r>
              <a:rPr lang="en-US" altLang="en-US" sz="800" dirty="0">
                <a:latin typeface="Arial Narrow" panose="020B0606020202030204" pitchFamily="34" charset="0"/>
              </a:rPr>
              <a:t>.</a:t>
            </a:r>
          </a:p>
        </p:txBody>
      </p:sp>
      <p:sp>
        <p:nvSpPr>
          <p:cNvPr id="50" name="TextBox 16"/>
          <p:cNvSpPr txBox="1">
            <a:spLocks noChangeArrowheads="1"/>
          </p:cNvSpPr>
          <p:nvPr/>
        </p:nvSpPr>
        <p:spPr bwMode="auto">
          <a:xfrm>
            <a:off x="2823942" y="1609625"/>
            <a:ext cx="526787" cy="338554"/>
          </a:xfrm>
          <a:prstGeom prst="rect">
            <a:avLst/>
          </a:prstGeom>
          <a:solidFill>
            <a:schemeClr val="accent1"/>
          </a:solidFill>
          <a:ln w="9525">
            <a:solidFill>
              <a:srgbClr val="000000"/>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b="1" dirty="0">
                <a:latin typeface="Arial Narrow" panose="020B0606020202030204" pitchFamily="34" charset="0"/>
              </a:rPr>
              <a:t>Podium</a:t>
            </a:r>
          </a:p>
          <a:p>
            <a:r>
              <a:rPr lang="en-US" altLang="en-US" sz="800" b="1" dirty="0">
                <a:latin typeface="Arial Narrow" panose="020B0606020202030204" pitchFamily="34" charset="0"/>
              </a:rPr>
              <a:t>(Epson)</a:t>
            </a:r>
          </a:p>
        </p:txBody>
      </p:sp>
      <p:sp>
        <p:nvSpPr>
          <p:cNvPr id="51" name="Oval 50"/>
          <p:cNvSpPr/>
          <p:nvPr/>
        </p:nvSpPr>
        <p:spPr>
          <a:xfrm>
            <a:off x="4955489" y="2087564"/>
            <a:ext cx="293688" cy="293687"/>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panose="020B0604020202020204" pitchFamily="34" charset="0"/>
                <a:cs typeface="Arial" panose="020B0604020202020204" pitchFamily="34" charset="0"/>
              </a:rPr>
              <a:t>HD</a:t>
            </a:r>
          </a:p>
        </p:txBody>
      </p:sp>
      <p:sp>
        <p:nvSpPr>
          <p:cNvPr id="52" name="Oval 51"/>
          <p:cNvSpPr/>
          <p:nvPr/>
        </p:nvSpPr>
        <p:spPr>
          <a:xfrm>
            <a:off x="668155" y="918369"/>
            <a:ext cx="293688" cy="293687"/>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panose="020B0604020202020204" pitchFamily="34" charset="0"/>
                <a:cs typeface="Arial" panose="020B0604020202020204" pitchFamily="34" charset="0"/>
              </a:rPr>
              <a:t>HD</a:t>
            </a:r>
          </a:p>
        </p:txBody>
      </p:sp>
      <p:sp>
        <p:nvSpPr>
          <p:cNvPr id="53" name="Oval 52"/>
          <p:cNvSpPr/>
          <p:nvPr/>
        </p:nvSpPr>
        <p:spPr>
          <a:xfrm>
            <a:off x="1736553" y="3791744"/>
            <a:ext cx="293688" cy="293687"/>
          </a:xfrm>
          <a:prstGeom prst="ellipse">
            <a:avLst/>
          </a:prstGeom>
          <a:solidFill>
            <a:srgbClr val="F55C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panose="020B0604020202020204" pitchFamily="34" charset="0"/>
                <a:cs typeface="Arial" panose="020B0604020202020204" pitchFamily="34" charset="0"/>
              </a:rPr>
              <a:t>HD</a:t>
            </a:r>
          </a:p>
        </p:txBody>
      </p:sp>
      <p:sp>
        <p:nvSpPr>
          <p:cNvPr id="54" name="Rectangle 53"/>
          <p:cNvSpPr/>
          <p:nvPr/>
        </p:nvSpPr>
        <p:spPr>
          <a:xfrm rot="16200000">
            <a:off x="884992" y="1388819"/>
            <a:ext cx="838200" cy="446088"/>
          </a:xfrm>
          <a:prstGeom prst="rect">
            <a:avLst/>
          </a:prstGeom>
          <a:solidFill>
            <a:srgbClr val="B3AC8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TextBox 114"/>
          <p:cNvSpPr txBox="1">
            <a:spLocks noChangeArrowheads="1"/>
          </p:cNvSpPr>
          <p:nvPr/>
        </p:nvSpPr>
        <p:spPr bwMode="auto">
          <a:xfrm>
            <a:off x="602242" y="3071963"/>
            <a:ext cx="149173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#1:</a:t>
            </a:r>
          </a:p>
          <a:p>
            <a:pPr algn="ctr"/>
            <a:r>
              <a:rPr lang="en-US" altLang="en-US" sz="900" b="1" u="sng" dirty="0">
                <a:solidFill>
                  <a:srgbClr val="FF0000"/>
                </a:solidFill>
              </a:rPr>
              <a:t>(3) 4’x15’ RUBBER drop cloths on bottom with</a:t>
            </a:r>
          </a:p>
          <a:p>
            <a:pPr algn="ctr"/>
            <a:r>
              <a:rPr lang="en-US" altLang="en-US" sz="900" b="1" u="sng" dirty="0">
                <a:solidFill>
                  <a:srgbClr val="FF0000"/>
                </a:solidFill>
              </a:rPr>
              <a:t>(3) 4’15’ canvas drop cloths on top</a:t>
            </a:r>
          </a:p>
        </p:txBody>
      </p:sp>
      <p:sp>
        <p:nvSpPr>
          <p:cNvPr id="56" name="TextBox 179"/>
          <p:cNvSpPr txBox="1">
            <a:spLocks noChangeArrowheads="1"/>
          </p:cNvSpPr>
          <p:nvPr/>
        </p:nvSpPr>
        <p:spPr bwMode="auto">
          <a:xfrm>
            <a:off x="4774780" y="2674838"/>
            <a:ext cx="7638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#2</a:t>
            </a:r>
          </a:p>
          <a:p>
            <a:pPr algn="ctr"/>
            <a:r>
              <a:rPr lang="en-US" altLang="en-US" sz="900" b="1" u="sng" dirty="0">
                <a:solidFill>
                  <a:srgbClr val="FF0000"/>
                </a:solidFill>
              </a:rPr>
              <a:t>(2) 6’x9’ drop cloths on</a:t>
            </a:r>
          </a:p>
          <a:p>
            <a:pPr algn="ctr"/>
            <a:r>
              <a:rPr lang="en-US" altLang="en-US" sz="900" b="1" u="sng" dirty="0">
                <a:solidFill>
                  <a:srgbClr val="FF0000"/>
                </a:solidFill>
              </a:rPr>
              <a:t>top of (2) others</a:t>
            </a:r>
          </a:p>
        </p:txBody>
      </p:sp>
      <p:sp>
        <p:nvSpPr>
          <p:cNvPr id="57" name="TextBox 141"/>
          <p:cNvSpPr txBox="1">
            <a:spLocks noChangeArrowheads="1"/>
          </p:cNvSpPr>
          <p:nvPr/>
        </p:nvSpPr>
        <p:spPr bwMode="auto">
          <a:xfrm>
            <a:off x="25956" y="1315806"/>
            <a:ext cx="92609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900" b="1" u="sng" dirty="0">
                <a:solidFill>
                  <a:srgbClr val="FF0000"/>
                </a:solidFill>
              </a:rPr>
              <a:t>Station #3</a:t>
            </a:r>
          </a:p>
          <a:p>
            <a:pPr algn="ctr"/>
            <a:r>
              <a:rPr lang="en-US" altLang="en-US" sz="900" b="1" u="sng" dirty="0">
                <a:solidFill>
                  <a:srgbClr val="FF0000"/>
                </a:solidFill>
              </a:rPr>
              <a:t>(2) 6’x9’ drop cloths laid on</a:t>
            </a:r>
          </a:p>
          <a:p>
            <a:pPr algn="ctr"/>
            <a:r>
              <a:rPr lang="en-US" altLang="en-US" sz="900" b="1" u="sng" dirty="0">
                <a:solidFill>
                  <a:srgbClr val="FF0000"/>
                </a:solidFill>
              </a:rPr>
              <a:t>top of (2) others</a:t>
            </a:r>
          </a:p>
        </p:txBody>
      </p:sp>
      <p:sp>
        <p:nvSpPr>
          <p:cNvPr id="58" name="Rounded Rectangle 57"/>
          <p:cNvSpPr/>
          <p:nvPr/>
        </p:nvSpPr>
        <p:spPr>
          <a:xfrm rot="16200000">
            <a:off x="1073347" y="1312657"/>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6" name="Rounded Rectangle 65"/>
          <p:cNvSpPr/>
          <p:nvPr/>
        </p:nvSpPr>
        <p:spPr>
          <a:xfrm rot="16200000">
            <a:off x="1107916" y="2484182"/>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7" name="Rounded Rectangle 66"/>
          <p:cNvSpPr/>
          <p:nvPr/>
        </p:nvSpPr>
        <p:spPr>
          <a:xfrm rot="16200000">
            <a:off x="1105417" y="1843984"/>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8" name="Rounded Rectangle 67"/>
          <p:cNvSpPr/>
          <p:nvPr/>
        </p:nvSpPr>
        <p:spPr>
          <a:xfrm rot="16200000">
            <a:off x="1351243" y="1312657"/>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9" name="Rounded Rectangle 68"/>
          <p:cNvSpPr/>
          <p:nvPr/>
        </p:nvSpPr>
        <p:spPr>
          <a:xfrm rot="16200000">
            <a:off x="1370641" y="2497706"/>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p:cNvSpPr/>
          <p:nvPr/>
        </p:nvSpPr>
        <p:spPr>
          <a:xfrm flipH="1">
            <a:off x="2809598" y="2897132"/>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Rectangle 70"/>
          <p:cNvSpPr/>
          <p:nvPr/>
        </p:nvSpPr>
        <p:spPr>
          <a:xfrm flipH="1">
            <a:off x="2293233" y="2929662"/>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2" name="Rectangle 71"/>
          <p:cNvSpPr/>
          <p:nvPr/>
        </p:nvSpPr>
        <p:spPr>
          <a:xfrm flipH="1">
            <a:off x="4630294" y="2395096"/>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3" name="Rectangle 72"/>
          <p:cNvSpPr/>
          <p:nvPr/>
        </p:nvSpPr>
        <p:spPr>
          <a:xfrm flipH="1">
            <a:off x="4399532" y="2938683"/>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4" name="Rectangle 73"/>
          <p:cNvSpPr/>
          <p:nvPr/>
        </p:nvSpPr>
        <p:spPr>
          <a:xfrm flipH="1">
            <a:off x="3233082" y="3602862"/>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5" name="Rectangle 74"/>
          <p:cNvSpPr/>
          <p:nvPr/>
        </p:nvSpPr>
        <p:spPr>
          <a:xfrm flipH="1">
            <a:off x="2273957" y="3594963"/>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6" name="Rectangle 75"/>
          <p:cNvSpPr/>
          <p:nvPr/>
        </p:nvSpPr>
        <p:spPr>
          <a:xfrm flipH="1">
            <a:off x="4391969" y="2388519"/>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7" name="Rectangle 76"/>
          <p:cNvSpPr/>
          <p:nvPr/>
        </p:nvSpPr>
        <p:spPr>
          <a:xfrm flipH="1">
            <a:off x="1128703" y="1571412"/>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8" name="Rectangle 77"/>
          <p:cNvSpPr/>
          <p:nvPr/>
        </p:nvSpPr>
        <p:spPr>
          <a:xfrm flipH="1">
            <a:off x="1149867" y="2178156"/>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0" name="Rectangle 79"/>
          <p:cNvSpPr/>
          <p:nvPr/>
        </p:nvSpPr>
        <p:spPr>
          <a:xfrm flipH="1">
            <a:off x="1364880" y="1555815"/>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1" name="Rounded Rectangle 80"/>
          <p:cNvSpPr/>
          <p:nvPr/>
        </p:nvSpPr>
        <p:spPr>
          <a:xfrm rot="16200000">
            <a:off x="1333925" y="1843984"/>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3" name="Rectangle 82"/>
          <p:cNvSpPr/>
          <p:nvPr/>
        </p:nvSpPr>
        <p:spPr>
          <a:xfrm flipH="1">
            <a:off x="1364882" y="2178156"/>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4" name="Rectangle 83"/>
          <p:cNvSpPr/>
          <p:nvPr/>
        </p:nvSpPr>
        <p:spPr>
          <a:xfrm flipH="1">
            <a:off x="4636505" y="2938683"/>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6" name="Rectangle 85"/>
          <p:cNvSpPr/>
          <p:nvPr/>
        </p:nvSpPr>
        <p:spPr>
          <a:xfrm flipH="1">
            <a:off x="3298170" y="2924176"/>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8" name="Rectangle 87"/>
          <p:cNvSpPr/>
          <p:nvPr/>
        </p:nvSpPr>
        <p:spPr>
          <a:xfrm flipH="1">
            <a:off x="2739372" y="3635532"/>
            <a:ext cx="130175" cy="1254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9" name="TextBox 9"/>
          <p:cNvSpPr txBox="1">
            <a:spLocks noChangeArrowheads="1"/>
          </p:cNvSpPr>
          <p:nvPr/>
        </p:nvSpPr>
        <p:spPr bwMode="auto">
          <a:xfrm>
            <a:off x="2437687" y="747150"/>
            <a:ext cx="1303338" cy="215444"/>
          </a:xfrm>
          <a:prstGeom prst="rect">
            <a:avLst/>
          </a:prstGeom>
          <a:solidFill>
            <a:schemeClr val="tx1"/>
          </a:solidFill>
          <a:ln w="9525">
            <a:solidFill>
              <a:schemeClr val="tx1"/>
            </a:solidFill>
            <a:miter lim="800000"/>
            <a:headEnd/>
            <a:tailEnd/>
          </a:ln>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800" b="0" dirty="0">
                <a:solidFill>
                  <a:schemeClr val="bg1"/>
                </a:solidFill>
                <a:latin typeface="Arial Narrow" panose="020B0606020202030204" pitchFamily="34" charset="0"/>
              </a:rPr>
              <a:t> Projector Screen</a:t>
            </a:r>
          </a:p>
        </p:txBody>
      </p:sp>
      <p:sp>
        <p:nvSpPr>
          <p:cNvPr id="79" name="Rounded Rectangle 78"/>
          <p:cNvSpPr/>
          <p:nvPr/>
        </p:nvSpPr>
        <p:spPr>
          <a:xfrm rot="16200000">
            <a:off x="4362893" y="3216276"/>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2" name="Rounded Rectangle 81"/>
          <p:cNvSpPr/>
          <p:nvPr/>
        </p:nvSpPr>
        <p:spPr>
          <a:xfrm rot="16200000">
            <a:off x="4605548" y="2665069"/>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7" name="Rounded Rectangle 86"/>
          <p:cNvSpPr/>
          <p:nvPr/>
        </p:nvSpPr>
        <p:spPr>
          <a:xfrm rot="16200000">
            <a:off x="4350451" y="2676269"/>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0" name="Rounded Rectangle 89"/>
          <p:cNvSpPr/>
          <p:nvPr/>
        </p:nvSpPr>
        <p:spPr>
          <a:xfrm rot="16200000">
            <a:off x="4573836" y="2146151"/>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1" name="Rounded Rectangle 90"/>
          <p:cNvSpPr/>
          <p:nvPr/>
        </p:nvSpPr>
        <p:spPr>
          <a:xfrm rot="16200000">
            <a:off x="4350451" y="2136553"/>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2" name="Rounded Rectangle 91"/>
          <p:cNvSpPr/>
          <p:nvPr/>
        </p:nvSpPr>
        <p:spPr>
          <a:xfrm rot="16200000">
            <a:off x="4626253" y="3209676"/>
            <a:ext cx="192087" cy="103187"/>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13731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009" y="688148"/>
            <a:ext cx="8610600" cy="6056668"/>
          </a:xfrm>
          <a:prstGeom prst="rect">
            <a:avLst/>
          </a:prstGeom>
          <a:noFill/>
        </p:spPr>
        <p:txBody>
          <a:bodyPr wrap="square" rtlCol="0">
            <a:noAutofit/>
          </a:bodyPr>
          <a:lstStyle/>
          <a:p>
            <a:r>
              <a:rPr lang="en-US" sz="900" dirty="0">
                <a:latin typeface="Arial" panose="020B0604020202020204" pitchFamily="34" charset="0"/>
                <a:cs typeface="Arial" panose="020B0604020202020204" pitchFamily="34" charset="0"/>
              </a:rPr>
              <a:t>These PowerPoint presentations for “Prep” and “Introduction” were written and designed by Teri Allart.  A parent from Mendon Center Elementary who became Chair at MCE and was asked to become District Art Ambassador to bring her projects to the other Elementary schools of Pittsford.</a:t>
            </a:r>
          </a:p>
          <a:p>
            <a:endParaRPr lang="en-US" sz="900" dirty="0">
              <a:latin typeface="Arial" panose="020B0604020202020204" pitchFamily="34" charset="0"/>
              <a:cs typeface="Arial" panose="020B0604020202020204" pitchFamily="34" charset="0"/>
            </a:endParaRPr>
          </a:p>
          <a:p>
            <a:r>
              <a:rPr lang="en-US" sz="900" b="1" dirty="0">
                <a:solidFill>
                  <a:srgbClr val="FF0000"/>
                </a:solidFill>
                <a:latin typeface="Arial" panose="020B0604020202020204" pitchFamily="34" charset="0"/>
                <a:cs typeface="Arial" panose="020B0604020202020204" pitchFamily="34" charset="0"/>
              </a:rPr>
              <a:t>As you read through, please check with your PTSA Chairperson to see how your school does things especially as it relates to </a:t>
            </a:r>
            <a:r>
              <a:rPr lang="en-US" sz="900" b="1" u="sng" dirty="0">
                <a:solidFill>
                  <a:srgbClr val="FF0000"/>
                </a:solidFill>
                <a:latin typeface="Arial" panose="020B0604020202020204" pitchFamily="34" charset="0"/>
                <a:cs typeface="Arial" panose="020B0604020202020204" pitchFamily="34" charset="0"/>
              </a:rPr>
              <a:t>Recruiting &amp; Training.</a:t>
            </a:r>
          </a:p>
          <a:p>
            <a:endParaRPr lang="en-US" sz="900" b="1" dirty="0">
              <a:solidFill>
                <a:srgbClr val="FF0000"/>
              </a:solidFill>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Recruiting for Parent Volunteers (possible options</a:t>
            </a:r>
            <a:r>
              <a:rPr lang="en-US" sz="900" b="1" dirty="0">
                <a:latin typeface="Arial" panose="020B0604020202020204" pitchFamily="34" charset="0"/>
                <a:cs typeface="Arial" panose="020B0604020202020204" pitchFamily="34" charset="0"/>
              </a:rPr>
              <a:t>):  You will need to figure this out…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Sign up sheets.  Typically done at the beginning of the year, listing email addresses.  PTSA Chairperson for your school hopefully has.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“Volunteer Coordinator” for your school.  Might handle all the recruiting for you.</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Might designate someone on your team to handle all matters with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Weekly PTSA e-mailer: can put a shout out to parents about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School Web Editor and/or Webmaster might be able to add in the school’s e-mailer that AA is looking for Parent Volunteers.  Hopefully, might be able to add a live link to allow parents to easily click to become a Volunteer.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Emailing Room Parent and requesting volunteers for the project.</a:t>
            </a:r>
          </a:p>
          <a:p>
            <a:pPr marL="285750" indent="-2857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Training:</a:t>
            </a:r>
          </a:p>
          <a:p>
            <a:pPr lvl="1"/>
            <a:r>
              <a:rPr lang="en-US" sz="900" b="1" u="sng" dirty="0">
                <a:solidFill>
                  <a:srgbClr val="FF0000"/>
                </a:solidFill>
                <a:cs typeface="Arial" panose="020B0604020202020204" pitchFamily="34" charset="0"/>
              </a:rPr>
              <a:t>There  are (2) PowerPoints for each grade’s project:  “Prep”  for AA Chair/Lead AA and an “Introduction”</a:t>
            </a:r>
            <a:r>
              <a:rPr lang="en-US" sz="900" dirty="0">
                <a:solidFill>
                  <a:srgbClr val="FF0000"/>
                </a:solidFill>
                <a:cs typeface="Arial" panose="020B0604020202020204" pitchFamily="34" charset="0"/>
              </a:rPr>
              <a:t> </a:t>
            </a:r>
            <a:r>
              <a:rPr lang="en-US" sz="900" dirty="0">
                <a:cs typeface="Arial" panose="020B0604020202020204" pitchFamily="34" charset="0"/>
              </a:rPr>
              <a:t>which is what the students watch during the project.  Most likely these are on School’s PTSA/Art Ambassador page, Google Drive or hard drive of the AA Chair. You will need to get these both.</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best way is to train Parent Volunteers week before the actual projects.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“Prep” PowerPoint is printed out and inside the Master Art Ambassador book.</a:t>
            </a:r>
          </a:p>
          <a:p>
            <a:pPr marL="628650" lvl="1" indent="-171450">
              <a:buFont typeface="Arial" panose="020B0604020202020204" pitchFamily="34" charset="0"/>
              <a:buChar char="•"/>
            </a:pPr>
            <a:r>
              <a:rPr lang="en-US" sz="900" u="sng" dirty="0">
                <a:solidFill>
                  <a:srgbClr val="FF0000"/>
                </a:solidFill>
                <a:latin typeface="Arial" panose="020B0604020202020204" pitchFamily="34" charset="0"/>
                <a:cs typeface="Arial" panose="020B0604020202020204" pitchFamily="34" charset="0"/>
              </a:rPr>
              <a:t>Videos created by Amy Klinsky and Teri Allart are available to see how each project is ACTUALLY DONE.</a:t>
            </a:r>
          </a:p>
          <a:p>
            <a:pPr lvl="1"/>
            <a:r>
              <a:rPr lang="en-US" sz="900" dirty="0">
                <a:solidFill>
                  <a:srgbClr val="FF0000"/>
                </a:solidFill>
                <a:latin typeface="Arial" panose="020B0604020202020204" pitchFamily="34" charset="0"/>
                <a:cs typeface="Arial" panose="020B0604020202020204" pitchFamily="34" charset="0"/>
              </a:rPr>
              <a:t>     Go to:  Pittsford PTSA website/Name of School/Art Ambassador/click the grade (located at bottom of the page along with (2) PowerPoints.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Send last few pages of the “Prep” PowerPoint to all Parent Volunteers, that are labeled “Volunteer Duties”</a:t>
            </a: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Tech:</a:t>
            </a:r>
            <a:r>
              <a:rPr lang="en-US" sz="900" dirty="0">
                <a:latin typeface="Arial" panose="020B0604020202020204" pitchFamily="34" charset="0"/>
                <a:cs typeface="Arial" panose="020B0604020202020204" pitchFamily="34" charset="0"/>
              </a:rPr>
              <a:t>        </a:t>
            </a:r>
          </a:p>
          <a:p>
            <a:pPr lvl="1"/>
            <a:r>
              <a:rPr lang="en-US" sz="900" b="1" u="sng" dirty="0">
                <a:solidFill>
                  <a:srgbClr val="FF0000"/>
                </a:solidFill>
                <a:cs typeface="Arial" panose="020B0604020202020204" pitchFamily="34" charset="0"/>
              </a:rPr>
              <a:t>Each school has different tech, so be sure to figure out how  you  are going to show the “Introduction” PowerPoint to the class.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Smartboard with Elmo OR Portable Projection both need a PC.  If in the regular classroom usually we use the teacher’s PC.  Anything outside of that will need your laptop or you might be able to borrow one from school.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Download the (2) PP’s or get access to your Art Ambassador’s Google Drive.  Need to have the “Prep” + “Introduction” PowerPoint to show the students.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ALWAYS check Tech way before the project.  Might need a special cable, tech changes all the time.  Always check your tech!</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You might need an ELECTRICAL CORD so you can move Tech around the room.  Can ask Custodial Manager for one.</a:t>
            </a:r>
          </a:p>
          <a:p>
            <a:pPr marL="628650" lvl="1" indent="-171450">
              <a:buFont typeface="Arial" panose="020B0604020202020204" pitchFamily="34" charset="0"/>
              <a:buChar char="•"/>
            </a:pPr>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Layouts:</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Any and all layouts shown are suggestions only.</a:t>
            </a:r>
            <a:endParaRPr lang="en-US" sz="900" b="1" u="sng" dirty="0">
              <a:latin typeface="Arial" panose="020B0604020202020204" pitchFamily="34" charset="0"/>
              <a:cs typeface="Arial" panose="020B0604020202020204" pitchFamily="34" charset="0"/>
            </a:endParaRP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Usage Form</a:t>
            </a:r>
            <a:r>
              <a:rPr lang="en-US" sz="900" b="1"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When doing projects outside of the Teacher’s classroom, check to be sure of the room’s availability with the Main Office first.  If  ok’d, complete “Room Usage Form” (i.e., Cafeteria, Staff Cafeteria, Training Rm,  etc.) and list all dates &amp; times of use.  You will also put any needed items; tables, portable tech, electrical cord, etc. for the Custodial department.</a:t>
            </a:r>
          </a:p>
          <a:p>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guidelines of this project are written for use by the Chair Art Ambassador and/or Lead AA.  Always check to see what your school has done in the past and follow, especially as it relates to the above items.  As times changes and with new PTSA people, details of the above will most likely change too.</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Presently, the District Art Ambassador is Teri Allart and the email to request PowerPoints is </a:t>
            </a:r>
            <a:r>
              <a:rPr lang="en-US" sz="900" b="1" dirty="0">
                <a:latin typeface="Arial" panose="020B0604020202020204" pitchFamily="34" charset="0"/>
                <a:cs typeface="Arial" panose="020B0604020202020204" pitchFamily="34" charset="0"/>
                <a:hlinkClick r:id="rId2"/>
              </a:rPr>
              <a:t>ptsa.artambassador@gmail.com</a:t>
            </a:r>
            <a:r>
              <a:rPr lang="en-US" sz="900" b="1" dirty="0">
                <a:latin typeface="Arial" panose="020B0604020202020204" pitchFamily="34" charset="0"/>
                <a:cs typeface="Arial" panose="020B0604020202020204" pitchFamily="34" charset="0"/>
              </a:rPr>
              <a:t>.  Other Pittsford Elementary AA:   </a:t>
            </a:r>
            <a:r>
              <a:rPr lang="en-US" sz="900" b="1" dirty="0">
                <a:latin typeface="Arial" panose="020B0604020202020204" pitchFamily="34" charset="0"/>
                <a:cs typeface="Arial" panose="020B0604020202020204" pitchFamily="34" charset="0"/>
                <a:hlinkClick r:id="rId3"/>
              </a:rPr>
              <a:t>mceartambassador@gmail.com</a:t>
            </a:r>
            <a:r>
              <a:rPr lang="en-US" sz="900" b="1" dirty="0">
                <a:latin typeface="Arial" panose="020B0604020202020204" pitchFamily="34" charset="0"/>
                <a:cs typeface="Arial" panose="020B0604020202020204" pitchFamily="34" charset="0"/>
              </a:rPr>
              <a:t> ,  </a:t>
            </a:r>
            <a:r>
              <a:rPr lang="en-US" sz="900" b="1" dirty="0">
                <a:latin typeface="Arial" panose="020B0604020202020204" pitchFamily="34" charset="0"/>
                <a:cs typeface="Arial" panose="020B0604020202020204" pitchFamily="34" charset="0"/>
                <a:hlinkClick r:id="rId4"/>
              </a:rPr>
              <a:t>prartambassador@gmail.com</a:t>
            </a:r>
            <a:r>
              <a:rPr lang="en-US" sz="900" b="1" dirty="0">
                <a:latin typeface="Arial" panose="020B0604020202020204" pitchFamily="34" charset="0"/>
                <a:cs typeface="Arial" panose="020B0604020202020204" pitchFamily="34" charset="0"/>
              </a:rPr>
              <a:t> , </a:t>
            </a:r>
            <a:r>
              <a:rPr lang="en-US" sz="900" b="1" dirty="0">
                <a:latin typeface="Arial" panose="020B0604020202020204" pitchFamily="34" charset="0"/>
                <a:cs typeface="Arial" panose="020B0604020202020204" pitchFamily="34" charset="0"/>
                <a:hlinkClick r:id="rId5"/>
              </a:rPr>
              <a:t>aceartambassador@gmail.com</a:t>
            </a:r>
            <a:r>
              <a:rPr lang="en-US" sz="900" b="1" dirty="0">
                <a:latin typeface="Arial" panose="020B0604020202020204" pitchFamily="34" charset="0"/>
                <a:cs typeface="Arial" panose="020B0604020202020204" pitchFamily="34" charset="0"/>
              </a:rPr>
              <a:t> , </a:t>
            </a:r>
            <a:r>
              <a:rPr lang="en-US" sz="900" b="1" u="sng" dirty="0">
                <a:solidFill>
                  <a:srgbClr val="27609F"/>
                </a:solidFill>
                <a:latin typeface="Arial" panose="020B0604020202020204" pitchFamily="34" charset="0"/>
                <a:cs typeface="Arial" panose="020B0604020202020204" pitchFamily="34" charset="0"/>
              </a:rPr>
              <a:t>treartambassador@gmail.com</a:t>
            </a:r>
          </a:p>
          <a:p>
            <a:endParaRPr lang="en-US" sz="9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
        <p:nvSpPr>
          <p:cNvPr id="5" name="TextBox 4"/>
          <p:cNvSpPr txBox="1"/>
          <p:nvPr/>
        </p:nvSpPr>
        <p:spPr>
          <a:xfrm>
            <a:off x="2587874" y="95051"/>
            <a:ext cx="3951595" cy="338554"/>
          </a:xfrm>
          <a:prstGeom prst="rect">
            <a:avLst/>
          </a:prstGeom>
          <a:solidFill>
            <a:schemeClr val="tx1"/>
          </a:solidFill>
          <a:ln>
            <a:solidFill>
              <a:schemeClr val="tx1"/>
            </a:solidFill>
          </a:ln>
        </p:spPr>
        <p:txBody>
          <a:bodyPr wrap="none" rtlCol="0">
            <a:noAutofit/>
          </a:bodyPr>
          <a:lstStyle/>
          <a:p>
            <a:r>
              <a:rPr lang="en-US" sz="1600" b="1" dirty="0">
                <a:solidFill>
                  <a:schemeClr val="bg1"/>
                </a:solidFill>
              </a:rPr>
              <a:t>District Art Ambassador (AA), Pittsford PTSA</a:t>
            </a:r>
          </a:p>
        </p:txBody>
      </p:sp>
      <p:sp>
        <p:nvSpPr>
          <p:cNvPr id="6" name="TextBox 5"/>
          <p:cNvSpPr txBox="1"/>
          <p:nvPr/>
        </p:nvSpPr>
        <p:spPr>
          <a:xfrm>
            <a:off x="6539468" y="95051"/>
            <a:ext cx="1766331"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7" name="TextBox 6"/>
          <p:cNvSpPr txBox="1"/>
          <p:nvPr/>
        </p:nvSpPr>
        <p:spPr>
          <a:xfrm>
            <a:off x="685800" y="95051"/>
            <a:ext cx="1902074"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2" name="TextBox 1"/>
          <p:cNvSpPr txBox="1"/>
          <p:nvPr/>
        </p:nvSpPr>
        <p:spPr>
          <a:xfrm>
            <a:off x="8534400" y="6513984"/>
            <a:ext cx="518091" cy="230832"/>
          </a:xfrm>
          <a:prstGeom prst="rect">
            <a:avLst/>
          </a:prstGeom>
          <a:noFill/>
        </p:spPr>
        <p:txBody>
          <a:bodyPr wrap="none" rtlCol="0">
            <a:spAutoFit/>
          </a:bodyPr>
          <a:lstStyle/>
          <a:p>
            <a:r>
              <a:rPr lang="en-US" sz="900" dirty="0"/>
              <a:t>2/2016</a:t>
            </a:r>
          </a:p>
        </p:txBody>
      </p:sp>
    </p:spTree>
    <p:extLst>
      <p:ext uri="{BB962C8B-B14F-4D97-AF65-F5344CB8AC3E}">
        <p14:creationId xmlns:p14="http://schemas.microsoft.com/office/powerpoint/2010/main" val="170913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52400" y="360723"/>
            <a:ext cx="8229600" cy="64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2001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marL="457200" lvl="1" indent="0" eaLnBrk="1" hangingPunct="1">
              <a:spcBef>
                <a:spcPct val="0"/>
              </a:spcBef>
              <a:buClrTx/>
              <a:buNone/>
            </a:pPr>
            <a:endParaRPr lang="en-US" altLang="en-US" sz="750" b="1" u="sng" dirty="0">
              <a:latin typeface="Arial" panose="020B0604020202020204" pitchFamily="34" charset="0"/>
            </a:endParaRPr>
          </a:p>
          <a:p>
            <a:pPr marL="342900" lvl="1" indent="0" eaLnBrk="1" hangingPunct="1">
              <a:lnSpc>
                <a:spcPct val="150000"/>
              </a:lnSpc>
              <a:spcBef>
                <a:spcPct val="0"/>
              </a:spcBef>
              <a:buClrTx/>
              <a:buNone/>
            </a:pPr>
            <a:r>
              <a:rPr lang="en-US" altLang="en-US" sz="1000" b="1" u="sng" dirty="0">
                <a:latin typeface="Arial Black" panose="020B0A04020102020204" pitchFamily="34" charset="0"/>
              </a:rPr>
              <a:t>PROJECT  OUTLINE:</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Project is 1-hour, with an additional set-up of 30-40 minutes + 15 minute clean up.</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Students will remove their shoes and then see an Introduction PowerPoint of Jackson Pollock (10-minutes)</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After Introduction, students will be put into 3-groups and directed to one of three stations.  </a:t>
            </a:r>
            <a:r>
              <a:rPr lang="en-US" altLang="en-US" sz="900" b="1" u="sng" dirty="0">
                <a:solidFill>
                  <a:srgbClr val="FF0000"/>
                </a:solidFill>
                <a:latin typeface="Arial" panose="020B0604020202020204" pitchFamily="34" charset="0"/>
                <a:cs typeface="Arial" panose="020B0604020202020204" pitchFamily="34" charset="0"/>
              </a:rPr>
              <a:t>(2) Volunteers per station works best.</a:t>
            </a:r>
          </a:p>
          <a:p>
            <a:pPr lvl="1">
              <a:lnSpc>
                <a:spcPct val="150000"/>
              </a:lnSpc>
              <a:spcBef>
                <a:spcPct val="0"/>
              </a:spcBef>
              <a:buClrTx/>
              <a:buFont typeface="Arial" panose="020B0604020202020204" pitchFamily="34" charset="0"/>
              <a:buChar char="•"/>
            </a:pPr>
            <a:r>
              <a:rPr lang="en-US" altLang="en-US" sz="900" b="1" u="sng" dirty="0">
                <a:solidFill>
                  <a:srgbClr val="FF0000"/>
                </a:solidFill>
                <a:latin typeface="Arial" panose="020B0604020202020204" pitchFamily="34" charset="0"/>
                <a:cs typeface="Arial" panose="020B0604020202020204" pitchFamily="34" charset="0"/>
              </a:rPr>
              <a:t>There will be (3) stations that students rotate through in CAFETERIA “B”:</a:t>
            </a:r>
          </a:p>
          <a:p>
            <a:pPr marL="1157288" lvl="3" indent="-171450">
              <a:lnSpc>
                <a:spcPct val="150000"/>
              </a:lnSpc>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cs typeface="Arial" panose="020B0604020202020204" pitchFamily="34" charset="0"/>
              </a:rPr>
              <a:t>Station #1:    </a:t>
            </a:r>
            <a:r>
              <a:rPr lang="en-US" altLang="en-US" sz="900" dirty="0">
                <a:latin typeface="Arial" panose="020B0604020202020204" pitchFamily="34" charset="0"/>
                <a:cs typeface="Arial" panose="020B0604020202020204" pitchFamily="34" charset="0"/>
              </a:rPr>
              <a:t>4’x8’ Class Pollock  (students STANDING)</a:t>
            </a:r>
          </a:p>
          <a:p>
            <a:pPr marL="1157288" lvl="3" indent="-171450">
              <a:lnSpc>
                <a:spcPct val="150000"/>
              </a:lnSpc>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cs typeface="Arial" panose="020B0604020202020204" pitchFamily="34" charset="0"/>
              </a:rPr>
              <a:t>Station #2:    </a:t>
            </a:r>
            <a:r>
              <a:rPr lang="en-US" altLang="en-US" sz="900" dirty="0">
                <a:latin typeface="Arial" panose="020B0604020202020204" pitchFamily="34" charset="0"/>
                <a:cs typeface="Arial" panose="020B0604020202020204" pitchFamily="34" charset="0"/>
              </a:rPr>
              <a:t>Art Canvas Boards  (students sitting or kneeling)</a:t>
            </a:r>
          </a:p>
          <a:p>
            <a:pPr marL="1157288" lvl="3" indent="-171450">
              <a:lnSpc>
                <a:spcPct val="150000"/>
              </a:lnSpc>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cs typeface="Arial" panose="020B0604020202020204" pitchFamily="34" charset="0"/>
              </a:rPr>
              <a:t>Station #3</a:t>
            </a:r>
            <a:r>
              <a:rPr lang="en-US" altLang="en-US" sz="900" dirty="0">
                <a:solidFill>
                  <a:srgbClr val="FF0000"/>
                </a:solidFill>
                <a:latin typeface="Arial" panose="020B0604020202020204" pitchFamily="34" charset="0"/>
                <a:cs typeface="Arial" panose="020B0604020202020204" pitchFamily="34" charset="0"/>
              </a:rPr>
              <a:t>:    </a:t>
            </a:r>
            <a:r>
              <a:rPr lang="en-US" altLang="en-US" sz="900" dirty="0">
                <a:latin typeface="Arial" panose="020B0604020202020204" pitchFamily="34" charset="0"/>
                <a:cs typeface="Arial" panose="020B0604020202020204" pitchFamily="34" charset="0"/>
              </a:rPr>
              <a:t>White Office Folders  (students sitting or kneeling)</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Instructions for volunteers and students will come from Art Ambassador Lead.</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There will be (3) ROTATIONS, that will be timed at 7-MINUTES each, a timer will be used.  </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AA Lead will give you 1-minute warning and you will do a quick clean up of paint on the floor around your station with the blue chamois.</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About 15-minutes BEFORE end of project we’ll return students to where they saw Introduction and give them wipes to clean up.</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Most volunteers will start clean up duties at this same time.</a:t>
            </a:r>
          </a:p>
          <a:p>
            <a:pPr marL="514350" lvl="1" indent="-171450">
              <a:lnSpc>
                <a:spcPct val="150000"/>
              </a:lnSpc>
              <a:spcBef>
                <a:spcPct val="0"/>
              </a:spcBef>
              <a:buClrTx/>
              <a:buFont typeface="Arial" panose="020B0604020202020204" pitchFamily="34" charset="0"/>
              <a:buChar char="•"/>
            </a:pPr>
            <a:endParaRPr lang="en-US" altLang="en-US" sz="900" b="1" u="sng" dirty="0">
              <a:latin typeface="Arial Narrow" panose="020B0606020202030204" pitchFamily="34" charset="0"/>
            </a:endParaRPr>
          </a:p>
          <a:p>
            <a:pPr marL="342900" lvl="1" indent="0" eaLnBrk="1" hangingPunct="1">
              <a:lnSpc>
                <a:spcPct val="150000"/>
              </a:lnSpc>
              <a:spcBef>
                <a:spcPct val="0"/>
              </a:spcBef>
              <a:buClrTx/>
              <a:buNone/>
            </a:pPr>
            <a:r>
              <a:rPr lang="en-US" altLang="en-US" sz="1000" b="1" u="sng" dirty="0">
                <a:latin typeface="Arial Black" panose="020B0A04020102020204" pitchFamily="34" charset="0"/>
              </a:rPr>
              <a:t>MOST   IMPORTANT:  </a:t>
            </a:r>
            <a:endParaRPr lang="en-US" altLang="en-US" sz="1000" dirty="0">
              <a:latin typeface="Arial Black" panose="020B0A04020102020204" pitchFamily="34" charset="0"/>
            </a:endParaRPr>
          </a:p>
          <a:p>
            <a:pPr lvl="1">
              <a:lnSpc>
                <a:spcPct val="150000"/>
              </a:lnSpc>
              <a:spcBef>
                <a:spcPct val="0"/>
              </a:spcBef>
              <a:buClrTx/>
              <a:buFont typeface="Arial" panose="020B0604020202020204" pitchFamily="34" charset="0"/>
              <a:buChar char="•"/>
            </a:pPr>
            <a:r>
              <a:rPr lang="en-US" altLang="en-US" sz="900" b="1" dirty="0">
                <a:solidFill>
                  <a:srgbClr val="FF0000"/>
                </a:solidFill>
                <a:latin typeface="Arial" panose="020B0604020202020204" pitchFamily="34" charset="0"/>
                <a:cs typeface="Arial" panose="020B0604020202020204" pitchFamily="34" charset="0"/>
              </a:rPr>
              <a:t>PLEASE arrive 40-minutes BEFORE scheduled project to help with setting up.</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Volunteers should wear clothing they don’t mind getting splattered with PAINT.   PLEASE take your shoes off!  </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IF a student doesn’t have a smock or needs to cover clothes; take kitchen garbage bag and rip/cut a hole for their head and arms.</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VIP:  BEFORE students paint at Stations #2 and #3…  ask their name and FIND THEIR LABEL (stick to back of canvas or folder’s tab), then place INSIDE banana box.   Please do not pre-stick their labels. </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PLEASE remind students that their tools, should </a:t>
            </a:r>
            <a:r>
              <a:rPr lang="en-US" altLang="en-US" sz="900" u="sng" dirty="0">
                <a:latin typeface="Arial" panose="020B0604020202020204" pitchFamily="34" charset="0"/>
                <a:cs typeface="Arial" panose="020B0604020202020204" pitchFamily="34" charset="0"/>
              </a:rPr>
              <a:t>NEVER</a:t>
            </a:r>
            <a:r>
              <a:rPr lang="en-US" altLang="en-US" sz="900" dirty="0">
                <a:latin typeface="Arial" panose="020B0604020202020204" pitchFamily="34" charset="0"/>
                <a:cs typeface="Arial" panose="020B0604020202020204" pitchFamily="34" charset="0"/>
              </a:rPr>
              <a:t> touch any of their art.</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There are THREE, 8-minute rotations – A TIMER will be used.  Station #1 moves to #2, station #2 moves to #3, station #3 moves to #1…. etc.</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VIP:  PLEASE ONLY POUR  2” of paint into the cups.   Assures we have enough paint for all classes and less of a mess. </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STATION #3…  Does NOT get tinted glues.  It’s too heavy for the office folder and would ruin them.</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Clean up floors with blue chamois while kids are painting.   Use water in bucket, but wring out chamois.  Adding water to Tempera paint, you get MORE tempera paint! </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ALL VOLUNTEERS:  clean up ALL paint that gets on WALL, FLOOR, HEATER, etc. using blue chamois throughout the project</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VOL at Station #1:  might have to move a student(s) to a different spot on the LARGE canvas if they are a little heavy handed on splattering. </a:t>
            </a:r>
          </a:p>
          <a:p>
            <a:pPr lvl="1">
              <a:lnSpc>
                <a:spcPct val="150000"/>
              </a:lnSpc>
              <a:spcBef>
                <a:spcPct val="0"/>
              </a:spcBef>
              <a:buClrTx/>
              <a:buFont typeface="Arial" panose="020B0604020202020204" pitchFamily="34" charset="0"/>
              <a:buChar char="•"/>
            </a:pPr>
            <a:r>
              <a:rPr lang="en-US" altLang="en-US" sz="900" dirty="0">
                <a:latin typeface="Arial" panose="020B0604020202020204" pitchFamily="34" charset="0"/>
                <a:cs typeface="Arial" panose="020B0604020202020204" pitchFamily="34" charset="0"/>
              </a:rPr>
              <a:t>VOL at Stations #2 and #3:  if student(s) get heavy handed with paint, suggest they try another tool</a:t>
            </a:r>
          </a:p>
        </p:txBody>
      </p:sp>
      <p:sp>
        <p:nvSpPr>
          <p:cNvPr id="2" name="Rectangle 1"/>
          <p:cNvSpPr/>
          <p:nvPr/>
        </p:nvSpPr>
        <p:spPr>
          <a:xfrm>
            <a:off x="6477000" y="152400"/>
            <a:ext cx="2414127" cy="400110"/>
          </a:xfrm>
          <a:prstGeom prst="rect">
            <a:avLst/>
          </a:prstGeom>
          <a:ln>
            <a:solidFill>
              <a:schemeClr val="tx1"/>
            </a:solidFill>
          </a:ln>
        </p:spPr>
        <p:txBody>
          <a:bodyPr wrap="square">
            <a:spAutoFit/>
          </a:bodyPr>
          <a:lstStyle/>
          <a:p>
            <a:pPr algn="ctr">
              <a:spcBef>
                <a:spcPct val="0"/>
              </a:spcBef>
            </a:pPr>
            <a:r>
              <a:rPr lang="en-US" altLang="en-US" sz="1100" b="1" u="sng" dirty="0"/>
              <a:t>Kindergarten AA: JACKSON  POLLOCK</a:t>
            </a:r>
          </a:p>
          <a:p>
            <a:pPr algn="ctr">
              <a:spcBef>
                <a:spcPct val="0"/>
              </a:spcBef>
            </a:pPr>
            <a:r>
              <a:rPr lang="en-US" altLang="en-US" sz="900" b="1" dirty="0"/>
              <a:t>Volunteer Duties: 1 of 3</a:t>
            </a:r>
          </a:p>
        </p:txBody>
      </p:sp>
    </p:spTree>
    <p:extLst>
      <p:ext uri="{BB962C8B-B14F-4D97-AF65-F5344CB8AC3E}">
        <p14:creationId xmlns:p14="http://schemas.microsoft.com/office/powerpoint/2010/main" val="124948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00" y="76200"/>
            <a:ext cx="2337927" cy="369332"/>
          </a:xfrm>
          <a:prstGeom prst="rect">
            <a:avLst/>
          </a:prstGeom>
          <a:ln>
            <a:noFill/>
          </a:ln>
        </p:spPr>
        <p:txBody>
          <a:bodyPr wrap="square">
            <a:spAutoFit/>
          </a:bodyPr>
          <a:lstStyle/>
          <a:p>
            <a:pPr algn="ctr">
              <a:spcBef>
                <a:spcPct val="0"/>
              </a:spcBef>
            </a:pPr>
            <a:r>
              <a:rPr lang="en-US" altLang="en-US" sz="900" b="1" u="sng" dirty="0"/>
              <a:t>Kindergarten AA:   JACKSON  POLLOCK</a:t>
            </a:r>
          </a:p>
          <a:p>
            <a:pPr algn="ctr">
              <a:spcBef>
                <a:spcPct val="0"/>
              </a:spcBef>
            </a:pPr>
            <a:r>
              <a:rPr lang="en-US" altLang="en-US" sz="900" b="1" dirty="0"/>
              <a:t>Volunteer Duties, SET-UP: 2 of 3</a:t>
            </a:r>
          </a:p>
        </p:txBody>
      </p:sp>
      <p:sp>
        <p:nvSpPr>
          <p:cNvPr id="5" name="TextBox 4"/>
          <p:cNvSpPr txBox="1"/>
          <p:nvPr/>
        </p:nvSpPr>
        <p:spPr>
          <a:xfrm>
            <a:off x="228600" y="445532"/>
            <a:ext cx="3794748" cy="3801041"/>
          </a:xfrm>
          <a:prstGeom prst="rect">
            <a:avLst/>
          </a:prstGeom>
          <a:noFill/>
        </p:spPr>
        <p:txBody>
          <a:bodyPr wrap="square" rtlCol="0">
            <a:noAutofit/>
          </a:bodyPr>
          <a:lstStyle/>
          <a:p>
            <a:r>
              <a:rPr lang="en-US" sz="900" u="sng" dirty="0">
                <a:solidFill>
                  <a:srgbClr val="FF0000"/>
                </a:solidFill>
                <a:latin typeface="Arial Black" panose="020B0A04020102020204" pitchFamily="34" charset="0"/>
                <a:cs typeface="Arial" panose="020B0604020202020204" pitchFamily="34" charset="0"/>
              </a:rPr>
              <a:t>(2) VOLUNTEERS:   SET UP   (see Room Layout)</a:t>
            </a:r>
          </a:p>
          <a:p>
            <a:endParaRPr lang="en-US" sz="800" b="1" dirty="0">
              <a:latin typeface="Arial" panose="020B0604020202020204" pitchFamily="34" charset="0"/>
              <a:cs typeface="Arial" panose="020B0604020202020204" pitchFamily="34" charset="0"/>
            </a:endParaRPr>
          </a:p>
          <a:p>
            <a:r>
              <a:rPr lang="en-US" sz="900" b="1" dirty="0">
                <a:cs typeface="Arial" panose="020B0604020202020204" pitchFamily="34" charset="0"/>
              </a:rPr>
              <a:t>STEP ONE:  </a:t>
            </a:r>
            <a:r>
              <a:rPr lang="en-US" sz="900" b="1" dirty="0">
                <a:solidFill>
                  <a:srgbClr val="FF0000"/>
                </a:solidFill>
                <a:cs typeface="Arial" panose="020B0604020202020204" pitchFamily="34" charset="0"/>
              </a:rPr>
              <a:t>Do this ASAP</a:t>
            </a:r>
          </a:p>
          <a:p>
            <a:pPr lvl="1"/>
            <a:r>
              <a:rPr lang="en-US" sz="800" u="sng" dirty="0">
                <a:latin typeface="Arial" panose="020B0604020202020204" pitchFamily="34" charset="0"/>
                <a:cs typeface="Arial" panose="020B0604020202020204" pitchFamily="34" charset="0"/>
              </a:rPr>
              <a:t>Get (14) DROP CLOTHS; </a:t>
            </a:r>
            <a:r>
              <a:rPr lang="en-US" sz="800" b="1" u="sng" dirty="0">
                <a:solidFill>
                  <a:srgbClr val="FF0000"/>
                </a:solidFill>
                <a:latin typeface="Arial" panose="020B0604020202020204" pitchFamily="34" charset="0"/>
                <a:cs typeface="Arial" panose="020B0604020202020204" pitchFamily="34" charset="0"/>
              </a:rPr>
              <a:t>see layout of room</a:t>
            </a:r>
          </a:p>
          <a:p>
            <a:pPr marL="628650" lvl="1"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(4) 6’x9’ at Station #2 – they are doubled up, one on top of the other</a:t>
            </a:r>
          </a:p>
          <a:p>
            <a:pPr marL="628650" lvl="1"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(4) 6’x9’ at Station #3 – they are doubled up, one on top of the other</a:t>
            </a:r>
          </a:p>
          <a:p>
            <a:pPr marL="628650" lvl="1"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(6) 4’x15’ at Station #1 – place the (3) that are like rubber sheets on the bottom and layer the (3) 4’x15’  on top.  Slightly overlap the layers</a:t>
            </a:r>
          </a:p>
          <a:p>
            <a:endParaRPr lang="en-US" sz="800" dirty="0">
              <a:solidFill>
                <a:srgbClr val="FF0000"/>
              </a:solidFill>
              <a:latin typeface="Arial" panose="020B0604020202020204" pitchFamily="34" charset="0"/>
              <a:cs typeface="Arial" panose="020B0604020202020204" pitchFamily="34" charset="0"/>
            </a:endParaRPr>
          </a:p>
          <a:p>
            <a:r>
              <a:rPr lang="en-US" sz="900" b="1" dirty="0">
                <a:cs typeface="Arial" panose="020B0604020202020204" pitchFamily="34" charset="0"/>
              </a:rPr>
              <a:t>STEP TWO</a:t>
            </a:r>
            <a:endParaRPr lang="en-US" sz="900" u="sng" dirty="0">
              <a:cs typeface="Arial" panose="020B0604020202020204" pitchFamily="34" charset="0"/>
            </a:endParaRPr>
          </a:p>
          <a:p>
            <a:pPr lvl="1"/>
            <a:r>
              <a:rPr lang="en-US" sz="900" u="sng" dirty="0">
                <a:cs typeface="Arial" panose="020B0604020202020204" pitchFamily="34" charset="0"/>
              </a:rPr>
              <a:t>Get (6-8) BANANA BOXES</a:t>
            </a:r>
          </a:p>
          <a:p>
            <a:pPr marL="628650" lvl="1" indent="-171450">
              <a:buFont typeface="Arial" panose="020B0604020202020204" pitchFamily="34" charset="0"/>
              <a:buChar char="•"/>
            </a:pPr>
            <a:r>
              <a:rPr lang="en-US" sz="900" dirty="0">
                <a:cs typeface="Arial" panose="020B0604020202020204" pitchFamily="34" charset="0"/>
              </a:rPr>
              <a:t>Depending upon # of students in classroom, adjust to need</a:t>
            </a:r>
          </a:p>
          <a:p>
            <a:pPr marL="628650" lvl="1" indent="-171450">
              <a:buFont typeface="Arial" panose="020B0604020202020204" pitchFamily="34" charset="0"/>
              <a:buChar char="•"/>
            </a:pPr>
            <a:r>
              <a:rPr lang="en-US" sz="900" dirty="0">
                <a:cs typeface="Arial" panose="020B0604020202020204" pitchFamily="34" charset="0"/>
              </a:rPr>
              <a:t>Separate the banana boxes; 1 per each student at the station</a:t>
            </a:r>
          </a:p>
          <a:p>
            <a:pPr marL="628650" lvl="1" indent="-171450">
              <a:buFont typeface="Arial" panose="020B0604020202020204" pitchFamily="34" charset="0"/>
              <a:buChar char="•"/>
            </a:pPr>
            <a:r>
              <a:rPr lang="en-US" sz="900" dirty="0">
                <a:cs typeface="Arial" panose="020B0604020202020204" pitchFamily="34" charset="0"/>
              </a:rPr>
              <a:t>Place (6 or 8) boxes at Station #2, see room layout</a:t>
            </a:r>
          </a:p>
          <a:p>
            <a:pPr marL="628650" lvl="1" indent="-171450">
              <a:buFont typeface="Arial" panose="020B0604020202020204" pitchFamily="34" charset="0"/>
              <a:buChar char="•"/>
            </a:pPr>
            <a:r>
              <a:rPr lang="en-US" sz="900" dirty="0">
                <a:cs typeface="Arial" panose="020B0604020202020204" pitchFamily="34" charset="0"/>
              </a:rPr>
              <a:t>Place (6 or 8) boxes at Station #3, see room layout</a:t>
            </a:r>
          </a:p>
          <a:p>
            <a:pPr lvl="1"/>
            <a:endParaRPr lang="en-US" sz="900" u="sng" dirty="0">
              <a:cs typeface="Arial" panose="020B0604020202020204" pitchFamily="34" charset="0"/>
            </a:endParaRPr>
          </a:p>
          <a:p>
            <a:r>
              <a:rPr lang="en-US" sz="900" b="1" dirty="0">
                <a:cs typeface="Arial" panose="020B0604020202020204" pitchFamily="34" charset="0"/>
              </a:rPr>
              <a:t>STEP THREE</a:t>
            </a:r>
          </a:p>
          <a:p>
            <a:pPr lvl="1"/>
            <a:r>
              <a:rPr lang="en-US" sz="900" u="sng" dirty="0">
                <a:cs typeface="Arial" panose="020B0604020202020204" pitchFamily="34" charset="0"/>
              </a:rPr>
              <a:t>Get (4) Home Depot buckets + (8) Chamois</a:t>
            </a:r>
          </a:p>
          <a:p>
            <a:pPr marL="628650" lvl="1" indent="-171450">
              <a:buFont typeface="Arial" panose="020B0604020202020204" pitchFamily="34" charset="0"/>
              <a:buChar char="•"/>
            </a:pPr>
            <a:r>
              <a:rPr lang="en-US" sz="900" dirty="0">
                <a:cs typeface="Arial" panose="020B0604020202020204" pitchFamily="34" charset="0"/>
              </a:rPr>
              <a:t>Take buckets to Janitorial closet near Cafeteria A, and fill with about 4” of water</a:t>
            </a:r>
          </a:p>
          <a:p>
            <a:pPr marL="628650" lvl="1" indent="-171450">
              <a:buFont typeface="Arial" panose="020B0604020202020204" pitchFamily="34" charset="0"/>
              <a:buChar char="•"/>
            </a:pPr>
            <a:r>
              <a:rPr lang="en-US" sz="900" dirty="0">
                <a:cs typeface="Arial" panose="020B0604020202020204" pitchFamily="34" charset="0"/>
              </a:rPr>
              <a:t>Place one bucket at Station #1 and #3, Station #2 gets TWO buckets.</a:t>
            </a:r>
          </a:p>
          <a:p>
            <a:pPr marL="628650" lvl="1" indent="-171450">
              <a:buFont typeface="Arial" panose="020B0604020202020204" pitchFamily="34" charset="0"/>
              <a:buChar char="•"/>
            </a:pPr>
            <a:r>
              <a:rPr lang="en-US" sz="900" dirty="0">
                <a:cs typeface="Arial" panose="020B0604020202020204" pitchFamily="34" charset="0"/>
              </a:rPr>
              <a:t>Place two BLUE CHAMOIS near each Home Depot bucket</a:t>
            </a:r>
          </a:p>
          <a:p>
            <a:endParaRPr lang="en-US" sz="900" dirty="0"/>
          </a:p>
        </p:txBody>
      </p:sp>
      <p:sp>
        <p:nvSpPr>
          <p:cNvPr id="8" name="Rectangle 7"/>
          <p:cNvSpPr/>
          <p:nvPr/>
        </p:nvSpPr>
        <p:spPr>
          <a:xfrm>
            <a:off x="4716832" y="630197"/>
            <a:ext cx="4191000" cy="3431709"/>
          </a:xfrm>
          <a:prstGeom prst="rect">
            <a:avLst/>
          </a:prstGeom>
          <a:ln>
            <a:solidFill>
              <a:schemeClr val="tx1"/>
            </a:solidFill>
          </a:ln>
        </p:spPr>
        <p:txBody>
          <a:bodyPr wrap="square">
            <a:noAutofit/>
          </a:bodyPr>
          <a:lstStyle/>
          <a:p>
            <a:pPr>
              <a:defRPr/>
            </a:pPr>
            <a:r>
              <a:rPr lang="en-US" sz="900" b="1" u="sng" dirty="0">
                <a:solidFill>
                  <a:srgbClr val="FF0000"/>
                </a:solidFill>
                <a:latin typeface="Arial Black" panose="020B0A04020102020204" pitchFamily="34" charset="0"/>
                <a:cs typeface="Arial" panose="020B0604020202020204" pitchFamily="34" charset="0"/>
              </a:rPr>
              <a:t>(2) VOLUNTEERS:   SET-UP ART BOXES </a:t>
            </a:r>
          </a:p>
          <a:p>
            <a:pPr>
              <a:defRPr/>
            </a:pPr>
            <a:endParaRPr lang="en-US" sz="900" dirty="0">
              <a:cs typeface="Arial" panose="020B0604020202020204" pitchFamily="34" charset="0"/>
            </a:endParaRPr>
          </a:p>
          <a:p>
            <a:pPr>
              <a:defRPr/>
            </a:pPr>
            <a:r>
              <a:rPr lang="en-US" sz="900" b="1" dirty="0">
                <a:cs typeface="Arial" panose="020B0604020202020204" pitchFamily="34" charset="0"/>
              </a:rPr>
              <a:t>STEP ONE</a:t>
            </a:r>
          </a:p>
          <a:p>
            <a:pPr lvl="1">
              <a:defRPr/>
            </a:pPr>
            <a:r>
              <a:rPr lang="en-US" sz="900" dirty="0">
                <a:cs typeface="Arial" panose="020B0604020202020204" pitchFamily="34" charset="0"/>
              </a:rPr>
              <a:t>Get (14) “Art Boxes”, </a:t>
            </a:r>
            <a:r>
              <a:rPr lang="en-US" altLang="en-US" sz="900" dirty="0"/>
              <a:t>brightly colored squares</a:t>
            </a:r>
          </a:p>
          <a:p>
            <a:pPr marL="585788" lvl="1" indent="-128588">
              <a:buFont typeface="Arial" panose="020B0604020202020204" pitchFamily="34" charset="0"/>
              <a:buChar char="•"/>
              <a:defRPr/>
            </a:pPr>
            <a:r>
              <a:rPr lang="en-US" altLang="en-US" sz="900" dirty="0"/>
              <a:t>Get (14) Wegmans  bags and place around each art box (like garbage can)</a:t>
            </a:r>
          </a:p>
          <a:p>
            <a:pPr marL="128588" indent="-128588">
              <a:buFont typeface="Arial" panose="020B0604020202020204" pitchFamily="34" charset="0"/>
              <a:buChar char="•"/>
              <a:defRPr/>
            </a:pPr>
            <a:endParaRPr lang="en-US" altLang="en-US" sz="900" dirty="0"/>
          </a:p>
          <a:p>
            <a:pPr>
              <a:defRPr/>
            </a:pPr>
            <a:r>
              <a:rPr lang="en-US" altLang="en-US" sz="900" b="1" dirty="0"/>
              <a:t>STEP TWO</a:t>
            </a:r>
          </a:p>
          <a:p>
            <a:pPr marL="585788" lvl="1" indent="-128588">
              <a:buFont typeface="Arial" panose="020B0604020202020204" pitchFamily="34" charset="0"/>
              <a:buChar char="•"/>
              <a:defRPr/>
            </a:pPr>
            <a:r>
              <a:rPr lang="en-US" altLang="en-US" sz="900" dirty="0"/>
              <a:t>Place (4) cups of paint (Green, Blue, Red &amp; Y) into EACH art box</a:t>
            </a:r>
          </a:p>
          <a:p>
            <a:pPr marL="585788" lvl="1" indent="-128588">
              <a:buFont typeface="Arial" panose="020B0604020202020204" pitchFamily="34" charset="0"/>
              <a:buChar char="•"/>
              <a:defRPr/>
            </a:pPr>
            <a:r>
              <a:rPr lang="en-US" altLang="en-US" sz="900" dirty="0"/>
              <a:t>Get (14) EMPTY plastic cups and place in center of  EACH art box  (helps to keep the paint balanced in boxes) </a:t>
            </a:r>
          </a:p>
          <a:p>
            <a:pPr marL="1085850" lvl="2" indent="-171450">
              <a:buFont typeface="Arial" panose="020B0604020202020204" pitchFamily="34" charset="0"/>
              <a:buChar char="•"/>
            </a:pPr>
            <a:endParaRPr lang="en-US" sz="900" dirty="0">
              <a:cs typeface="Arial" panose="020B0604020202020204" pitchFamily="34" charset="0"/>
            </a:endParaRPr>
          </a:p>
          <a:p>
            <a:r>
              <a:rPr lang="en-US" sz="900" b="1" dirty="0">
                <a:cs typeface="Arial" panose="020B0604020202020204" pitchFamily="34" charset="0"/>
              </a:rPr>
              <a:t>STEP THREE</a:t>
            </a:r>
            <a:endParaRPr lang="en-US" sz="900" dirty="0">
              <a:cs typeface="Arial" panose="020B0604020202020204" pitchFamily="34" charset="0"/>
            </a:endParaRPr>
          </a:p>
          <a:p>
            <a:pPr lvl="1">
              <a:defRPr/>
            </a:pPr>
            <a:r>
              <a:rPr lang="en-US" altLang="en-US" sz="900" dirty="0"/>
              <a:t>Get the (40) tinted glues; there are 4-colors (10 of each color)</a:t>
            </a:r>
          </a:p>
          <a:p>
            <a:pPr marL="585788" lvl="1" indent="-128588">
              <a:buFont typeface="Arial" panose="020B0604020202020204" pitchFamily="34" charset="0"/>
              <a:buChar char="•"/>
              <a:defRPr/>
            </a:pPr>
            <a:r>
              <a:rPr lang="en-US" altLang="en-US" sz="900" dirty="0"/>
              <a:t>Unscrew the glue caps, so they will flow</a:t>
            </a:r>
          </a:p>
          <a:p>
            <a:pPr marL="585788" lvl="1" indent="-128588">
              <a:buFont typeface="Arial" panose="020B0604020202020204" pitchFamily="34" charset="0"/>
              <a:buChar char="•"/>
              <a:defRPr/>
            </a:pPr>
            <a:r>
              <a:rPr lang="en-US" altLang="en-US" sz="900" dirty="0"/>
              <a:t>Place one of each glue color in &amp; around CENTER cups of the Art Boxes at Station #1 and Station #2 ONLY. </a:t>
            </a:r>
          </a:p>
          <a:p>
            <a:pPr marL="585788" lvl="1" indent="-128588">
              <a:buFont typeface="Arial" panose="020B0604020202020204" pitchFamily="34" charset="0"/>
              <a:buChar char="•"/>
              <a:defRPr/>
            </a:pPr>
            <a:r>
              <a:rPr lang="en-US" altLang="en-US" sz="900" dirty="0"/>
              <a:t>Take (10) art boxes with GLUE: (6) to Station #1  and (4) to Station #2</a:t>
            </a:r>
          </a:p>
          <a:p>
            <a:pPr marL="585788" lvl="1" indent="-128588">
              <a:buFont typeface="Arial" panose="020B0604020202020204" pitchFamily="34" charset="0"/>
              <a:buChar char="•"/>
              <a:defRPr/>
            </a:pPr>
            <a:r>
              <a:rPr lang="en-US" altLang="en-US" sz="900" dirty="0"/>
              <a:t> Take (4) art boxes </a:t>
            </a:r>
            <a:r>
              <a:rPr lang="en-US" altLang="en-US" sz="900" u="sng" dirty="0"/>
              <a:t>WITHOUT GLUE  </a:t>
            </a:r>
            <a:r>
              <a:rPr lang="en-US" altLang="en-US" sz="900" dirty="0"/>
              <a:t>to Station #3</a:t>
            </a:r>
          </a:p>
          <a:p>
            <a:pPr marL="585788" lvl="1" indent="-128588">
              <a:buFont typeface="Arial" panose="020B0604020202020204" pitchFamily="34" charset="0"/>
              <a:buChar char="•"/>
              <a:defRPr/>
            </a:pPr>
            <a:r>
              <a:rPr lang="en-US" altLang="en-US" sz="900" b="1" dirty="0"/>
              <a:t> See Room Layout</a:t>
            </a:r>
            <a:r>
              <a:rPr lang="en-US" altLang="en-US" sz="900" dirty="0"/>
              <a:t>.</a:t>
            </a:r>
          </a:p>
          <a:p>
            <a:pPr marL="585788" lvl="1" indent="-128588">
              <a:buFont typeface="Arial" panose="020B0604020202020204" pitchFamily="34" charset="0"/>
              <a:buChar char="•"/>
              <a:defRPr/>
            </a:pPr>
            <a:endParaRPr lang="en-US" altLang="en-US" sz="900" dirty="0"/>
          </a:p>
          <a:p>
            <a:endParaRPr lang="en-US" sz="900" u="sng" dirty="0">
              <a:solidFill>
                <a:srgbClr val="FF0000"/>
              </a:solidFill>
              <a:latin typeface="Arial Black" panose="020B0A04020102020204" pitchFamily="34" charset="0"/>
              <a:cs typeface="Arial" panose="020B0604020202020204" pitchFamily="34" charset="0"/>
            </a:endParaRPr>
          </a:p>
          <a:p>
            <a:endParaRPr lang="en-US" sz="900" u="sng" dirty="0">
              <a:solidFill>
                <a:srgbClr val="FF0000"/>
              </a:solidFill>
              <a:latin typeface="Arial Black" panose="020B0A04020102020204" pitchFamily="34" charset="0"/>
              <a:cs typeface="Arial" panose="020B0604020202020204" pitchFamily="34" charset="0"/>
            </a:endParaRPr>
          </a:p>
          <a:p>
            <a:pPr lvl="1">
              <a:defRPr/>
            </a:pPr>
            <a:r>
              <a:rPr lang="en-US" altLang="en-US" sz="1000" b="1" dirty="0">
                <a:solidFill>
                  <a:srgbClr val="FF0000"/>
                </a:solidFill>
              </a:rPr>
              <a:t>NO TINTED GLUES  at station #3 (office folders) !! </a:t>
            </a:r>
          </a:p>
          <a:p>
            <a:pPr lvl="1">
              <a:defRPr/>
            </a:pPr>
            <a:endParaRPr lang="en-US" altLang="en-US" sz="900" dirty="0"/>
          </a:p>
        </p:txBody>
      </p:sp>
      <p:sp>
        <p:nvSpPr>
          <p:cNvPr id="10" name="Rectangle 9"/>
          <p:cNvSpPr/>
          <p:nvPr/>
        </p:nvSpPr>
        <p:spPr>
          <a:xfrm>
            <a:off x="320052" y="4352902"/>
            <a:ext cx="3947148" cy="2231380"/>
          </a:xfrm>
          <a:prstGeom prst="rect">
            <a:avLst/>
          </a:prstGeom>
          <a:ln>
            <a:solidFill>
              <a:schemeClr val="tx1"/>
            </a:solidFill>
          </a:ln>
        </p:spPr>
        <p:txBody>
          <a:bodyPr wrap="square">
            <a:noAutofit/>
          </a:bodyPr>
          <a:lstStyle/>
          <a:p>
            <a:r>
              <a:rPr lang="en-US" sz="900" b="1" u="sng" dirty="0">
                <a:solidFill>
                  <a:srgbClr val="FF0000"/>
                </a:solidFill>
                <a:latin typeface="Arial Black" panose="020B0A04020102020204" pitchFamily="34" charset="0"/>
                <a:cs typeface="Arial" panose="020B0604020202020204" pitchFamily="34" charset="0"/>
              </a:rPr>
              <a:t>(2) VOLUNTEERS:   POUR  PAINT and get 4’x8’ foam board</a:t>
            </a:r>
          </a:p>
          <a:p>
            <a:endParaRPr lang="en-US" sz="900" u="sng" dirty="0">
              <a:latin typeface="Arial Black" panose="020B0A04020102020204" pitchFamily="34" charset="0"/>
              <a:cs typeface="Arial" panose="020B0604020202020204" pitchFamily="34" charset="0"/>
            </a:endParaRPr>
          </a:p>
          <a:p>
            <a:r>
              <a:rPr lang="en-US" sz="800" b="1" dirty="0">
                <a:latin typeface="Arial" panose="020B0604020202020204" pitchFamily="34" charset="0"/>
                <a:cs typeface="Arial" panose="020B0604020202020204" pitchFamily="34" charset="0"/>
              </a:rPr>
              <a:t>STEP ONE:  </a:t>
            </a:r>
            <a:r>
              <a:rPr lang="en-US" sz="800" b="1" dirty="0">
                <a:solidFill>
                  <a:srgbClr val="FF0000"/>
                </a:solidFill>
                <a:latin typeface="Arial" panose="020B0604020202020204" pitchFamily="34" charset="0"/>
                <a:cs typeface="Arial" panose="020B0604020202020204" pitchFamily="34" charset="0"/>
              </a:rPr>
              <a:t>Do this ASAP</a:t>
            </a:r>
          </a:p>
          <a:p>
            <a:pPr lvl="1"/>
            <a:r>
              <a:rPr lang="en-US" sz="800" u="sng" dirty="0">
                <a:latin typeface="Arial" panose="020B0604020202020204" pitchFamily="34" charset="0"/>
                <a:cs typeface="Arial" panose="020B0604020202020204" pitchFamily="34" charset="0"/>
              </a:rPr>
              <a:t>Get (56) plastic cups TOTAL</a:t>
            </a:r>
          </a:p>
          <a:p>
            <a:pPr marL="628650" lvl="1" indent="-171450">
              <a:lnSpc>
                <a:spcPct val="150000"/>
              </a:lnSpc>
              <a:buFont typeface="Arial" panose="020B0604020202020204" pitchFamily="34" charset="0"/>
              <a:buChar char="•"/>
            </a:pPr>
            <a:r>
              <a:rPr lang="en-US" sz="800" dirty="0">
                <a:latin typeface="Arial" panose="020B0604020202020204" pitchFamily="34" charset="0"/>
                <a:cs typeface="Arial" panose="020B0604020202020204" pitchFamily="34" charset="0"/>
              </a:rPr>
              <a:t>Pour 2” of GREEN paint into (14) cups</a:t>
            </a:r>
          </a:p>
          <a:p>
            <a:pPr marL="628650" lvl="1" indent="-171450">
              <a:lnSpc>
                <a:spcPct val="150000"/>
              </a:lnSpc>
              <a:buFont typeface="Arial" panose="020B0604020202020204" pitchFamily="34" charset="0"/>
              <a:buChar char="•"/>
            </a:pPr>
            <a:r>
              <a:rPr lang="en-US" sz="800" dirty="0">
                <a:latin typeface="Arial" panose="020B0604020202020204" pitchFamily="34" charset="0"/>
                <a:cs typeface="Arial" panose="020B0604020202020204" pitchFamily="34" charset="0"/>
              </a:rPr>
              <a:t>Pour 2” of YELLOW paint into (14) cups</a:t>
            </a:r>
          </a:p>
          <a:p>
            <a:pPr marL="628650" lvl="1" indent="-171450">
              <a:lnSpc>
                <a:spcPct val="150000"/>
              </a:lnSpc>
              <a:buFont typeface="Arial" panose="020B0604020202020204" pitchFamily="34" charset="0"/>
              <a:buChar char="•"/>
            </a:pPr>
            <a:r>
              <a:rPr lang="en-US" sz="800" dirty="0">
                <a:latin typeface="Arial" panose="020B0604020202020204" pitchFamily="34" charset="0"/>
                <a:cs typeface="Arial" panose="020B0604020202020204" pitchFamily="34" charset="0"/>
              </a:rPr>
              <a:t>Pour 2” of RED paint into (14) cups</a:t>
            </a:r>
          </a:p>
          <a:p>
            <a:pPr marL="628650" lvl="1" indent="-171450">
              <a:lnSpc>
                <a:spcPct val="150000"/>
              </a:lnSpc>
              <a:buFont typeface="Arial" panose="020B0604020202020204" pitchFamily="34" charset="0"/>
              <a:buChar char="•"/>
            </a:pPr>
            <a:r>
              <a:rPr lang="en-US" sz="800" dirty="0">
                <a:latin typeface="Arial" panose="020B0604020202020204" pitchFamily="34" charset="0"/>
                <a:cs typeface="Arial" panose="020B0604020202020204" pitchFamily="34" charset="0"/>
              </a:rPr>
              <a:t>Pour 2” of BLUE paint into (14) cups</a:t>
            </a:r>
          </a:p>
          <a:p>
            <a:pPr marL="628650" lvl="1"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WHEN DONE… Give all paint cups to BOX VOLUNTEERS</a:t>
            </a:r>
            <a:endParaRPr lang="en-US" sz="900" b="1" dirty="0">
              <a:cs typeface="Arial" panose="020B0604020202020204" pitchFamily="34" charset="0"/>
            </a:endParaRPr>
          </a:p>
          <a:p>
            <a:pPr lvl="1"/>
            <a:endParaRPr lang="en-US" sz="900" u="sng" dirty="0">
              <a:cs typeface="Arial" panose="020B0604020202020204" pitchFamily="34" charset="0"/>
            </a:endParaRPr>
          </a:p>
          <a:p>
            <a:r>
              <a:rPr lang="en-US" sz="900" b="1" dirty="0">
                <a:cs typeface="Arial" panose="020B0604020202020204" pitchFamily="34" charset="0"/>
              </a:rPr>
              <a:t>STEP TWO:</a:t>
            </a:r>
          </a:p>
          <a:p>
            <a:pPr lvl="1"/>
            <a:r>
              <a:rPr lang="en-US" sz="900" u="sng" dirty="0">
                <a:cs typeface="Arial" panose="020B0604020202020204" pitchFamily="34" charset="0"/>
              </a:rPr>
              <a:t>Get CLASS POLLOCK 4’x8’ foam board  (it’s light, CAREFUL</a:t>
            </a:r>
          </a:p>
          <a:p>
            <a:pPr marL="628650" lvl="1" indent="-171450">
              <a:buFont typeface="Arial" panose="020B0604020202020204" pitchFamily="34" charset="0"/>
              <a:buChar char="•"/>
            </a:pPr>
            <a:r>
              <a:rPr lang="en-US" sz="900" dirty="0">
                <a:cs typeface="Arial" panose="020B0604020202020204" pitchFamily="34" charset="0"/>
              </a:rPr>
              <a:t>Place in center of STATION #1 for students to paint</a:t>
            </a:r>
          </a:p>
          <a:p>
            <a:pPr marL="171450" indent="-171450">
              <a:lnSpc>
                <a:spcPct val="150000"/>
              </a:lnSpc>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p:txBody>
      </p:sp>
      <p:pic>
        <p:nvPicPr>
          <p:cNvPr id="7" name="Picture 12" descr="C:\Users\terita\Pictures\2015_03_12\IMG_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5011392"/>
            <a:ext cx="121785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15901" y="4334973"/>
            <a:ext cx="3869202" cy="2031325"/>
          </a:xfrm>
          <a:prstGeom prst="rect">
            <a:avLst/>
          </a:prstGeom>
        </p:spPr>
        <p:txBody>
          <a:bodyPr wrap="square">
            <a:noAutofit/>
          </a:bodyPr>
          <a:lstStyle/>
          <a:p>
            <a:r>
              <a:rPr lang="en-US" sz="900" b="1" u="sng" dirty="0">
                <a:solidFill>
                  <a:srgbClr val="FF0000"/>
                </a:solidFill>
                <a:latin typeface="Arial Black" panose="020B0A04020102020204" pitchFamily="34" charset="0"/>
                <a:cs typeface="Arial" panose="020B0604020202020204" pitchFamily="34" charset="0"/>
              </a:rPr>
              <a:t>(1) VOLUNTEER:   PAINTING TOOLS</a:t>
            </a:r>
          </a:p>
          <a:p>
            <a:pPr lvl="1"/>
            <a:endParaRPr lang="en-US" sz="900" u="sng" dirty="0">
              <a:cs typeface="Arial" panose="020B0604020202020204" pitchFamily="34" charset="0"/>
            </a:endParaRPr>
          </a:p>
          <a:p>
            <a:pPr lvl="1"/>
            <a:endParaRPr lang="en-US" sz="900" dirty="0">
              <a:cs typeface="Arial" panose="020B0604020202020204" pitchFamily="34" charset="0"/>
            </a:endParaRPr>
          </a:p>
          <a:p>
            <a:pPr lvl="3"/>
            <a:r>
              <a:rPr lang="en-US" sz="900" u="sng" dirty="0">
                <a:cs typeface="Arial" panose="020B0604020202020204" pitchFamily="34" charset="0"/>
              </a:rPr>
              <a:t>Get (3) containers of TOOLS (they are labeled Station #1, Station #2 and Station #3</a:t>
            </a:r>
          </a:p>
          <a:p>
            <a:pPr lvl="3"/>
            <a:endParaRPr lang="en-US" sz="900" u="sng" dirty="0">
              <a:cs typeface="Arial" panose="020B0604020202020204" pitchFamily="34" charset="0"/>
            </a:endParaRPr>
          </a:p>
          <a:p>
            <a:pPr marL="1543050" lvl="3" indent="-171450">
              <a:buFont typeface="Arial" panose="020B0604020202020204" pitchFamily="34" charset="0"/>
              <a:buChar char="•"/>
            </a:pPr>
            <a:r>
              <a:rPr lang="en-US" sz="900" dirty="0">
                <a:cs typeface="Arial" panose="020B0604020202020204" pitchFamily="34" charset="0"/>
              </a:rPr>
              <a:t>Each Station has it’s own specific Tools.</a:t>
            </a:r>
          </a:p>
          <a:p>
            <a:pPr marL="1543050" lvl="3" indent="-171450">
              <a:buFont typeface="Arial" panose="020B0604020202020204" pitchFamily="34" charset="0"/>
              <a:buChar char="•"/>
            </a:pPr>
            <a:endParaRPr lang="en-US" sz="900" dirty="0">
              <a:cs typeface="Arial" panose="020B0604020202020204" pitchFamily="34" charset="0"/>
            </a:endParaRPr>
          </a:p>
          <a:p>
            <a:pPr marL="1543050" lvl="3" indent="-171450">
              <a:buFont typeface="Arial" panose="020B0604020202020204" pitchFamily="34" charset="0"/>
              <a:buChar char="•"/>
            </a:pPr>
            <a:r>
              <a:rPr lang="en-US" sz="900" dirty="0">
                <a:cs typeface="Arial" panose="020B0604020202020204" pitchFamily="34" charset="0"/>
              </a:rPr>
              <a:t>Bring Station #1 tools to Station #1 and place (2) TOOLS into EACH CUP of PAINT.</a:t>
            </a:r>
          </a:p>
          <a:p>
            <a:pPr marL="1543050" lvl="3" indent="-171450">
              <a:buFont typeface="Arial" panose="020B0604020202020204" pitchFamily="34" charset="0"/>
              <a:buChar char="•"/>
            </a:pPr>
            <a:endParaRPr lang="en-US" sz="900" dirty="0">
              <a:cs typeface="Arial" panose="020B0604020202020204" pitchFamily="34" charset="0"/>
            </a:endParaRPr>
          </a:p>
          <a:p>
            <a:pPr marL="1543050" lvl="3" indent="-171450">
              <a:buFont typeface="Arial" panose="020B0604020202020204" pitchFamily="34" charset="0"/>
              <a:buChar char="•"/>
            </a:pPr>
            <a:r>
              <a:rPr lang="en-US" sz="900" dirty="0">
                <a:cs typeface="Arial" panose="020B0604020202020204" pitchFamily="34" charset="0"/>
              </a:rPr>
              <a:t>Do the same for Station #2 and #3.  </a:t>
            </a:r>
          </a:p>
          <a:p>
            <a:pPr marL="1543050" lvl="3" indent="-171450">
              <a:buFont typeface="Arial" panose="020B0604020202020204" pitchFamily="34" charset="0"/>
              <a:buChar char="•"/>
            </a:pPr>
            <a:endParaRPr lang="en-US" sz="900" dirty="0">
              <a:cs typeface="Arial" panose="020B0604020202020204" pitchFamily="34" charset="0"/>
            </a:endParaRPr>
          </a:p>
          <a:p>
            <a:pPr marL="1543050" lvl="3" indent="-171450">
              <a:buFont typeface="Arial" panose="020B0604020202020204" pitchFamily="34" charset="0"/>
              <a:buChar char="•"/>
            </a:pPr>
            <a:r>
              <a:rPr lang="en-US" sz="900" dirty="0">
                <a:cs typeface="Arial" panose="020B0604020202020204" pitchFamily="34" charset="0"/>
              </a:rPr>
              <a:t>You should use all the tools in the container</a:t>
            </a:r>
          </a:p>
        </p:txBody>
      </p:sp>
    </p:spTree>
    <p:extLst>
      <p:ext uri="{BB962C8B-B14F-4D97-AF65-F5344CB8AC3E}">
        <p14:creationId xmlns:p14="http://schemas.microsoft.com/office/powerpoint/2010/main" val="100781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586327" cy="6055504"/>
          </a:xfrm>
          <a:prstGeom prst="rect">
            <a:avLst/>
          </a:prstGeom>
        </p:spPr>
        <p:txBody>
          <a:bodyPr wrap="square">
            <a:noAutofit/>
          </a:bodyPr>
          <a:lstStyle/>
          <a:p>
            <a:pPr indent="-114300">
              <a:lnSpc>
                <a:spcPct val="150000"/>
              </a:lnSpc>
              <a:spcBef>
                <a:spcPct val="0"/>
              </a:spcBef>
            </a:pPr>
            <a:r>
              <a:rPr lang="en-US" altLang="en-US" sz="1400" b="1" u="sng" dirty="0">
                <a:latin typeface="Arial Black" panose="020B0A04020102020204" pitchFamily="34" charset="0"/>
              </a:rPr>
              <a:t>VOLUNTEER CLEAN  UP  DUTIES</a:t>
            </a:r>
          </a:p>
          <a:p>
            <a:pPr indent="-114300">
              <a:lnSpc>
                <a:spcPct val="150000"/>
              </a:lnSpc>
              <a:spcBef>
                <a:spcPct val="0"/>
              </a:spcBef>
            </a:pPr>
            <a:r>
              <a:rPr lang="en-US" altLang="en-US" sz="900" b="1" dirty="0">
                <a:latin typeface="Arial Black" panose="020B0A04020102020204" pitchFamily="34" charset="0"/>
              </a:rPr>
              <a:t>&amp; RETURN SUPPLIES to PTSA storage</a:t>
            </a:r>
          </a:p>
          <a:p>
            <a:pPr lvl="1">
              <a:lnSpc>
                <a:spcPct val="150000"/>
              </a:lnSpc>
              <a:spcBef>
                <a:spcPct val="0"/>
              </a:spcBef>
              <a:buClrTx/>
            </a:pPr>
            <a:endParaRPr lang="en-US" altLang="en-US" sz="800" dirty="0">
              <a:latin typeface="Arial Narrow" panose="020B0606020202030204" pitchFamily="34" charset="0"/>
            </a:endParaRPr>
          </a:p>
          <a:p>
            <a:pPr lvl="1">
              <a:lnSpc>
                <a:spcPct val="150000"/>
              </a:lnSpc>
              <a:spcBef>
                <a:spcPct val="0"/>
              </a:spcBef>
              <a:buClrTx/>
            </a:pPr>
            <a:endParaRPr lang="en-US" altLang="en-US" sz="800" dirty="0">
              <a:latin typeface="Arial Narrow" panose="020B0606020202030204" pitchFamily="34" charset="0"/>
            </a:endParaRPr>
          </a:p>
          <a:p>
            <a:pPr lvl="1">
              <a:spcBef>
                <a:spcPct val="0"/>
              </a:spcBef>
            </a:pPr>
            <a:r>
              <a:rPr lang="en-US" altLang="en-US" sz="1100" b="1" u="sng" dirty="0"/>
              <a:t>(1) Volunteer – STUDENT  CLEAN UP</a:t>
            </a:r>
          </a:p>
          <a:p>
            <a:pPr marL="685800" lvl="1" indent="-228600">
              <a:spcBef>
                <a:spcPct val="0"/>
              </a:spcBef>
              <a:buFont typeface="Arial" panose="020B0604020202020204" pitchFamily="34" charset="0"/>
              <a:buChar char="•"/>
            </a:pPr>
            <a:r>
              <a:rPr lang="en-US" altLang="en-US" sz="1100" dirty="0"/>
              <a:t>After project,  students will go back and sit in area where they saw the Introduction</a:t>
            </a:r>
          </a:p>
          <a:p>
            <a:pPr marL="685800" lvl="1" indent="-228600">
              <a:spcBef>
                <a:spcPct val="0"/>
              </a:spcBef>
              <a:buFont typeface="Arial" panose="020B0604020202020204" pitchFamily="34" charset="0"/>
              <a:buChar char="•"/>
            </a:pPr>
            <a:r>
              <a:rPr lang="en-US" altLang="en-US" sz="1100" dirty="0"/>
              <a:t>Please give each student 2-3 wipes and help them clean up their hands and face.</a:t>
            </a:r>
          </a:p>
          <a:p>
            <a:pPr marL="685800" lvl="1" indent="-228600">
              <a:spcBef>
                <a:spcPct val="0"/>
              </a:spcBef>
              <a:buFont typeface="Arial" panose="020B0604020202020204" pitchFamily="34" charset="0"/>
              <a:buChar char="•"/>
            </a:pPr>
            <a:r>
              <a:rPr lang="en-US" altLang="en-US" sz="1100" dirty="0"/>
              <a:t>Have students find their shoes and put back on.</a:t>
            </a:r>
          </a:p>
          <a:p>
            <a:pPr lvl="1">
              <a:spcBef>
                <a:spcPct val="0"/>
              </a:spcBef>
            </a:pPr>
            <a:endParaRPr lang="en-US" altLang="en-US" sz="1100" b="1" u="sng" dirty="0"/>
          </a:p>
          <a:p>
            <a:pPr lvl="1">
              <a:spcBef>
                <a:spcPct val="0"/>
              </a:spcBef>
            </a:pPr>
            <a:r>
              <a:rPr lang="en-US" altLang="en-US" sz="1100" b="1" u="sng" dirty="0"/>
              <a:t>(2) Volunteers – TOOLS</a:t>
            </a:r>
          </a:p>
          <a:p>
            <a:pPr marL="685800" lvl="1" indent="-228600">
              <a:spcBef>
                <a:spcPct val="0"/>
              </a:spcBef>
              <a:buFont typeface="Arial" panose="020B0604020202020204" pitchFamily="34" charset="0"/>
              <a:buChar char="•"/>
            </a:pPr>
            <a:r>
              <a:rPr lang="en-US" altLang="en-US" sz="1000" dirty="0"/>
              <a:t>Collect tools from Station #1 by putting them into the Station #1 Home Depot bucket, do the same for other tools at their stations.</a:t>
            </a:r>
          </a:p>
          <a:p>
            <a:pPr marL="685800" lvl="1" indent="-228600">
              <a:spcBef>
                <a:spcPct val="0"/>
              </a:spcBef>
              <a:buFont typeface="Arial" panose="020B0604020202020204" pitchFamily="34" charset="0"/>
              <a:buChar char="•"/>
            </a:pPr>
            <a:r>
              <a:rPr lang="en-US" altLang="en-US" sz="1000" dirty="0"/>
              <a:t>Take (3) buckets into the Janitor closet (near Cafeteria A) to rinse off paint, dry, and store back into tool containers  (note they are marked with which TOOLS go into which containers.  Thanks for keeping them organized!</a:t>
            </a:r>
          </a:p>
          <a:p>
            <a:pPr lvl="1">
              <a:spcBef>
                <a:spcPct val="0"/>
              </a:spcBef>
            </a:pPr>
            <a:endParaRPr lang="en-US" altLang="en-US" sz="1000" dirty="0"/>
          </a:p>
          <a:p>
            <a:pPr lvl="1">
              <a:spcBef>
                <a:spcPct val="0"/>
              </a:spcBef>
            </a:pPr>
            <a:r>
              <a:rPr lang="en-US" altLang="en-US" sz="1100" b="1" u="sng" dirty="0"/>
              <a:t>(1) Volunteer – GLUE</a:t>
            </a:r>
          </a:p>
          <a:p>
            <a:pPr marL="628650" lvl="1" indent="-171450">
              <a:spcBef>
                <a:spcPct val="0"/>
              </a:spcBef>
              <a:buFont typeface="Arial" panose="020B0604020202020204" pitchFamily="34" charset="0"/>
              <a:buChar char="•"/>
            </a:pPr>
            <a:r>
              <a:rPr lang="en-US" altLang="en-US" sz="1000" dirty="0"/>
              <a:t>Collect all glue.</a:t>
            </a:r>
          </a:p>
          <a:p>
            <a:pPr marL="628650" lvl="1" indent="-171450">
              <a:spcBef>
                <a:spcPct val="0"/>
              </a:spcBef>
              <a:buFont typeface="Arial" panose="020B0604020202020204" pitchFamily="34" charset="0"/>
              <a:buChar char="•"/>
            </a:pPr>
            <a:r>
              <a:rPr lang="en-US" altLang="en-US" sz="1000" dirty="0"/>
              <a:t>Close the caps and give them all a good wipe down (use chamois or rag)</a:t>
            </a:r>
          </a:p>
          <a:p>
            <a:pPr marL="628650" lvl="1" indent="-171450">
              <a:spcBef>
                <a:spcPct val="0"/>
              </a:spcBef>
              <a:buFont typeface="Arial" panose="020B0604020202020204" pitchFamily="34" charset="0"/>
              <a:buChar char="•"/>
            </a:pPr>
            <a:r>
              <a:rPr lang="en-US" altLang="en-US" sz="1000" dirty="0">
                <a:solidFill>
                  <a:srgbClr val="FF0000"/>
                </a:solidFill>
              </a:rPr>
              <a:t>“Quick Check” to see if any of the glues are LOW…  If so, please give these bottles to Lead Art Ambassador so they can re-fill.  THANKS!</a:t>
            </a:r>
          </a:p>
          <a:p>
            <a:pPr marL="628650" lvl="1" indent="-171450">
              <a:spcBef>
                <a:spcPct val="0"/>
              </a:spcBef>
              <a:buFont typeface="Arial" panose="020B0604020202020204" pitchFamily="34" charset="0"/>
              <a:buChar char="•"/>
            </a:pPr>
            <a:r>
              <a:rPr lang="en-US" altLang="en-US" sz="1000" dirty="0"/>
              <a:t>Put all others back into the bag for next class use.</a:t>
            </a:r>
          </a:p>
          <a:p>
            <a:pPr lvl="1">
              <a:spcBef>
                <a:spcPct val="0"/>
              </a:spcBef>
            </a:pPr>
            <a:endParaRPr lang="en-US" altLang="en-US" sz="1000" u="sng" dirty="0"/>
          </a:p>
          <a:p>
            <a:pPr lvl="1">
              <a:spcBef>
                <a:spcPct val="0"/>
              </a:spcBef>
            </a:pPr>
            <a:r>
              <a:rPr lang="en-US" altLang="en-US" sz="1100" b="1" u="sng" dirty="0"/>
              <a:t>(1) Volunteer –  Art &amp; Banana BOXES</a:t>
            </a:r>
          </a:p>
          <a:p>
            <a:pPr marL="628650" lvl="1" indent="-171450">
              <a:spcBef>
                <a:spcPct val="0"/>
              </a:spcBef>
              <a:buFont typeface="Arial" panose="020B0604020202020204" pitchFamily="34" charset="0"/>
              <a:buChar char="•"/>
            </a:pPr>
            <a:r>
              <a:rPr lang="en-US" altLang="en-US" sz="1000" dirty="0"/>
              <a:t>Tie all Wegmans bags that are in art boxes (with paint cups inside) and throw away in the lined garbage bin.</a:t>
            </a:r>
          </a:p>
          <a:p>
            <a:pPr marL="628650" lvl="1" indent="-171450">
              <a:spcBef>
                <a:spcPct val="0"/>
              </a:spcBef>
              <a:buFont typeface="Arial" panose="020B0604020202020204" pitchFamily="34" charset="0"/>
              <a:buChar char="•"/>
            </a:pPr>
            <a:r>
              <a:rPr lang="en-US" altLang="en-US" sz="1000" dirty="0"/>
              <a:t>Put all the banana boxes back together again; their tops with their bottoms and take back into the PTSA storage area.</a:t>
            </a:r>
          </a:p>
          <a:p>
            <a:pPr lvl="1">
              <a:spcBef>
                <a:spcPct val="0"/>
              </a:spcBef>
            </a:pPr>
            <a:endParaRPr lang="en-US" altLang="en-US" sz="1000" u="sng" dirty="0"/>
          </a:p>
          <a:p>
            <a:pPr lvl="1">
              <a:spcBef>
                <a:spcPct val="0"/>
              </a:spcBef>
            </a:pPr>
            <a:r>
              <a:rPr lang="en-US" altLang="en-US" sz="1100" b="1" u="sng" dirty="0"/>
              <a:t>(1) Volunteer – ROOM CLEAN UP</a:t>
            </a:r>
          </a:p>
          <a:p>
            <a:pPr marL="628650" lvl="1" indent="-171450">
              <a:spcBef>
                <a:spcPct val="0"/>
              </a:spcBef>
              <a:buFont typeface="Arial" panose="020B0604020202020204" pitchFamily="34" charset="0"/>
              <a:buChar char="•"/>
            </a:pPr>
            <a:r>
              <a:rPr lang="en-US" altLang="en-US" sz="1000" dirty="0"/>
              <a:t>Fold up drop cloths:  Keeping them doubled, please fold in half (with paint on the inside) then in half again and place in LARGE grey storage container.</a:t>
            </a:r>
          </a:p>
          <a:p>
            <a:pPr marL="628650" lvl="1" indent="-171450">
              <a:spcBef>
                <a:spcPct val="0"/>
              </a:spcBef>
              <a:buFont typeface="Arial" panose="020B0604020202020204" pitchFamily="34" charset="0"/>
              <a:buChar char="•"/>
            </a:pPr>
            <a:r>
              <a:rPr lang="en-US" altLang="en-US" sz="1000" dirty="0"/>
              <a:t>Floor clean-up: look for any paint left on the floor and use chamois to clean up</a:t>
            </a:r>
          </a:p>
          <a:p>
            <a:pPr lvl="1">
              <a:spcBef>
                <a:spcPct val="0"/>
              </a:spcBef>
            </a:pPr>
            <a:endParaRPr lang="en-US" altLang="en-US" sz="1000" dirty="0"/>
          </a:p>
          <a:p>
            <a:pPr lvl="1">
              <a:spcBef>
                <a:spcPct val="0"/>
              </a:spcBef>
            </a:pPr>
            <a:endParaRPr lang="en-US" altLang="en-US" sz="1000" dirty="0"/>
          </a:p>
          <a:p>
            <a:pPr lvl="1">
              <a:spcBef>
                <a:spcPct val="0"/>
              </a:spcBef>
            </a:pPr>
            <a:endParaRPr lang="en-US" altLang="en-US" sz="1000" dirty="0"/>
          </a:p>
          <a:p>
            <a:pPr>
              <a:spcBef>
                <a:spcPct val="0"/>
              </a:spcBef>
            </a:pPr>
            <a:r>
              <a:rPr lang="en-US" altLang="en-US" sz="1100" u="sng" dirty="0">
                <a:latin typeface="Arial Black" panose="020B0A04020102020204" pitchFamily="34" charset="0"/>
              </a:rPr>
              <a:t>FINAL:</a:t>
            </a:r>
          </a:p>
          <a:p>
            <a:pPr lvl="1">
              <a:spcBef>
                <a:spcPct val="0"/>
              </a:spcBef>
            </a:pPr>
            <a:endParaRPr lang="en-US" altLang="en-US" sz="1000" dirty="0"/>
          </a:p>
          <a:p>
            <a:pPr marL="628650" lvl="1" indent="-171450">
              <a:spcBef>
                <a:spcPct val="0"/>
              </a:spcBef>
              <a:buFont typeface="Arial" panose="020B0604020202020204" pitchFamily="34" charset="0"/>
              <a:buChar char="•"/>
            </a:pPr>
            <a:r>
              <a:rPr lang="en-US" altLang="en-US" sz="1000" dirty="0"/>
              <a:t>Keeping it FLAT… MOVE large CLASS 4’x8’ Pollock down hallway to Janitor closet.  Place one tarp over threshold, tip it REAL QUICK and lay flat to dry.</a:t>
            </a:r>
          </a:p>
          <a:p>
            <a:pPr marL="628650" lvl="1" indent="-171450">
              <a:spcBef>
                <a:spcPct val="0"/>
              </a:spcBef>
              <a:buFont typeface="Arial" panose="020B0604020202020204" pitchFamily="34" charset="0"/>
              <a:buChar char="•"/>
            </a:pPr>
            <a:endParaRPr lang="en-US" altLang="en-US" sz="1000" dirty="0"/>
          </a:p>
          <a:p>
            <a:pPr marL="628650" lvl="1" indent="-171450">
              <a:spcBef>
                <a:spcPct val="0"/>
              </a:spcBef>
              <a:buFont typeface="Arial" panose="020B0604020202020204" pitchFamily="34" charset="0"/>
              <a:buChar char="•"/>
            </a:pPr>
            <a:r>
              <a:rPr lang="en-US" altLang="en-US" sz="1000" dirty="0"/>
              <a:t>You will have to be creative to find space for all the student’s art to dry (approximately 1-day) – use rolling carts and go to PTSA storage area and floor.</a:t>
            </a:r>
          </a:p>
          <a:p>
            <a:endParaRPr lang="en-US" sz="900" dirty="0">
              <a:cs typeface="Arial" panose="020B0604020202020204" pitchFamily="34" charset="0"/>
            </a:endParaRPr>
          </a:p>
        </p:txBody>
      </p:sp>
      <p:sp>
        <p:nvSpPr>
          <p:cNvPr id="3" name="Rectangle 2"/>
          <p:cNvSpPr/>
          <p:nvPr/>
        </p:nvSpPr>
        <p:spPr>
          <a:xfrm>
            <a:off x="6629400" y="228600"/>
            <a:ext cx="2337927" cy="400110"/>
          </a:xfrm>
          <a:prstGeom prst="rect">
            <a:avLst/>
          </a:prstGeom>
          <a:ln>
            <a:solidFill>
              <a:schemeClr val="tx1"/>
            </a:solidFill>
          </a:ln>
        </p:spPr>
        <p:txBody>
          <a:bodyPr wrap="square">
            <a:spAutoFit/>
          </a:bodyPr>
          <a:lstStyle/>
          <a:p>
            <a:pPr algn="ctr">
              <a:spcBef>
                <a:spcPct val="0"/>
              </a:spcBef>
            </a:pPr>
            <a:r>
              <a:rPr lang="en-US" altLang="en-US" sz="1000" u="sng" dirty="0"/>
              <a:t>Kindergarten AA:   JACKSON  POLLOCK</a:t>
            </a:r>
          </a:p>
          <a:p>
            <a:pPr algn="ctr">
              <a:spcBef>
                <a:spcPct val="0"/>
              </a:spcBef>
            </a:pPr>
            <a:r>
              <a:rPr lang="en-US" altLang="en-US" sz="1000" dirty="0"/>
              <a:t>Volunteer Duties, CLEAN-UP: 3 of 3</a:t>
            </a:r>
          </a:p>
        </p:txBody>
      </p:sp>
    </p:spTree>
    <p:extLst>
      <p:ext uri="{BB962C8B-B14F-4D97-AF65-F5344CB8AC3E}">
        <p14:creationId xmlns:p14="http://schemas.microsoft.com/office/powerpoint/2010/main" val="151498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609600"/>
            <a:ext cx="8604504" cy="6109365"/>
          </a:xfrm>
          <a:prstGeom prst="rect">
            <a:avLst/>
          </a:prstGeom>
          <a:noFill/>
        </p:spPr>
        <p:txBody>
          <a:bodyPr wrap="square">
            <a:noAutofit/>
          </a:bodyPr>
          <a:lstStyle/>
          <a:p>
            <a:pPr eaLnBrk="1" hangingPunct="1">
              <a:defRPr/>
            </a:pPr>
            <a:r>
              <a:rPr lang="en-US" sz="1000" b="1" u="sng" dirty="0">
                <a:latin typeface="Arial" charset="0"/>
                <a:cs typeface="Arial" charset="0"/>
              </a:rPr>
              <a:t>Scheduling:</a:t>
            </a:r>
          </a:p>
          <a:p>
            <a:pPr marL="742950" lvl="1" indent="-285750" eaLnBrk="1" hangingPunct="1">
              <a:buFont typeface="Arial" panose="020B0604020202020204" pitchFamily="34" charset="0"/>
              <a:buChar char="•"/>
              <a:defRPr/>
            </a:pPr>
            <a:r>
              <a:rPr lang="en-US" sz="900" dirty="0">
                <a:latin typeface="Arial" charset="0"/>
                <a:cs typeface="Arial" charset="0"/>
              </a:rPr>
              <a:t>VIP!  Need 3-days.  ALWAYS put (1) day in between projects so art and canvases have time to dry.  </a:t>
            </a:r>
            <a:r>
              <a:rPr lang="en-US" sz="900" u="sng" dirty="0">
                <a:solidFill>
                  <a:srgbClr val="FF0000"/>
                </a:solidFill>
                <a:latin typeface="Arial" charset="0"/>
                <a:cs typeface="Arial" charset="0"/>
              </a:rPr>
              <a:t>NEVER schedule back to back.</a:t>
            </a:r>
            <a:r>
              <a:rPr lang="en-US" sz="900" dirty="0">
                <a:solidFill>
                  <a:srgbClr val="FF0000"/>
                </a:solidFill>
                <a:latin typeface="Arial" charset="0"/>
                <a:cs typeface="Arial" charset="0"/>
              </a:rPr>
              <a:t>  </a:t>
            </a:r>
            <a:r>
              <a:rPr lang="en-US" sz="900" dirty="0">
                <a:latin typeface="Arial" charset="0"/>
                <a:cs typeface="Arial" charset="0"/>
              </a:rPr>
              <a:t>Schedule ONE class in the AM (9:30am), ONE in the PM (1:45pm) and then </a:t>
            </a:r>
            <a:r>
              <a:rPr lang="en-US" sz="900" u="sng" dirty="0">
                <a:latin typeface="Arial" charset="0"/>
                <a:cs typeface="Arial" charset="0"/>
              </a:rPr>
              <a:t>skip</a:t>
            </a:r>
            <a:r>
              <a:rPr lang="en-US" sz="900" dirty="0">
                <a:latin typeface="Arial" charset="0"/>
                <a:cs typeface="Arial" charset="0"/>
              </a:rPr>
              <a:t> a day…. then follow the same schedule.  Be sure to tell your LEAD TEACHER this is the schedule to consider when they are picking dates.  </a:t>
            </a:r>
            <a:endParaRPr lang="en-US" sz="900" u="sng" dirty="0">
              <a:solidFill>
                <a:srgbClr val="FF0000"/>
              </a:solidFill>
              <a:latin typeface="Arial" charset="0"/>
              <a:cs typeface="Arial" charset="0"/>
            </a:endParaRPr>
          </a:p>
          <a:p>
            <a:pPr marL="742950" lvl="1" indent="-285750" eaLnBrk="1" hangingPunct="1">
              <a:buFont typeface="Arial" panose="020B0604020202020204" pitchFamily="34" charset="0"/>
              <a:buChar char="•"/>
              <a:defRPr/>
            </a:pPr>
            <a:endParaRPr lang="en-US" sz="900" dirty="0">
              <a:latin typeface="Arial" charset="0"/>
              <a:cs typeface="Arial" charset="0"/>
            </a:endParaRPr>
          </a:p>
          <a:p>
            <a:pPr marL="742950" lvl="1" indent="-285750">
              <a:buFont typeface="Arial" panose="020B0604020202020204" pitchFamily="34" charset="0"/>
              <a:buChar char="•"/>
              <a:defRPr/>
            </a:pPr>
            <a:r>
              <a:rPr lang="en-US" sz="900" dirty="0">
                <a:latin typeface="Arial" charset="0"/>
                <a:cs typeface="Arial" charset="0"/>
              </a:rPr>
              <a:t>Contact LEAD TEACHER around NOVEMBER to request a few dates for January or March, via email. </a:t>
            </a:r>
            <a:r>
              <a:rPr lang="en-US" sz="900" u="sng" dirty="0">
                <a:latin typeface="Arial" panose="020B0604020202020204" pitchFamily="34" charset="0"/>
                <a:cs typeface="Arial" panose="020B0604020202020204" pitchFamily="34" charset="0"/>
              </a:rPr>
              <a:t>Check Cafeteria availability first with Main Office, before you confirm dates with teachers then complete Room Reservation Form.</a:t>
            </a:r>
            <a:r>
              <a:rPr lang="en-US" sz="900" dirty="0">
                <a:latin typeface="Arial" charset="0"/>
                <a:cs typeface="Arial" charset="0"/>
              </a:rPr>
              <a:t> </a:t>
            </a:r>
          </a:p>
          <a:p>
            <a:pPr marL="742950" lvl="1" indent="-285750" eaLnBrk="1" hangingPunct="1">
              <a:buFont typeface="Arial" panose="020B0604020202020204" pitchFamily="34" charset="0"/>
              <a:buChar char="•"/>
              <a:defRPr/>
            </a:pPr>
            <a:r>
              <a:rPr lang="en-US" sz="900" dirty="0">
                <a:latin typeface="Arial" charset="0"/>
                <a:cs typeface="Arial" charset="0"/>
              </a:rPr>
              <a:t>Currently we have half day Kindergarten so the schedule should follow this example: </a:t>
            </a:r>
          </a:p>
          <a:p>
            <a:pPr lvl="2" eaLnBrk="1" hangingPunct="1">
              <a:defRPr/>
            </a:pPr>
            <a:r>
              <a:rPr lang="en-US" sz="900" dirty="0">
                <a:latin typeface="Arial" charset="0"/>
                <a:cs typeface="Arial" charset="0"/>
              </a:rPr>
              <a:t>Monday (class #1 from 9:30-10:30am + class #2 from 1:45-2:45pm) &amp; Wednesday (class #3 from 9:30-10:30am + Class #4 from 1:45-2:45).  </a:t>
            </a:r>
            <a:r>
              <a:rPr lang="en-US" sz="900" u="sng" dirty="0">
                <a:latin typeface="Arial" charset="0"/>
                <a:cs typeface="Arial" charset="0"/>
              </a:rPr>
              <a:t>Do not schedule classes back to back</a:t>
            </a:r>
            <a:r>
              <a:rPr lang="en-US" sz="900" dirty="0">
                <a:latin typeface="Arial" charset="0"/>
                <a:cs typeface="Arial" charset="0"/>
              </a:rPr>
              <a:t>…  tarps, banana boxes, and projects will not be dry and will make a mess.  </a:t>
            </a:r>
          </a:p>
          <a:p>
            <a:pPr eaLnBrk="1" hangingPunct="1">
              <a:defRPr/>
            </a:pPr>
            <a:endParaRPr lang="en-US" sz="900" u="sng" dirty="0">
              <a:latin typeface="Arial" charset="0"/>
              <a:cs typeface="Arial" charset="0"/>
            </a:endParaRPr>
          </a:p>
          <a:p>
            <a:pPr eaLnBrk="1" hangingPunct="1">
              <a:defRPr/>
            </a:pPr>
            <a:r>
              <a:rPr lang="en-US" sz="1000" b="1" u="sng" dirty="0">
                <a:latin typeface="Arial" charset="0"/>
                <a:cs typeface="Arial" charset="0"/>
              </a:rPr>
              <a:t>Logistics:</a:t>
            </a:r>
          </a:p>
          <a:p>
            <a:pPr marL="628650" lvl="1" indent="-171450">
              <a:buFont typeface="Arial" panose="020B0604020202020204" pitchFamily="34" charset="0"/>
              <a:buChar char="•"/>
              <a:defRPr/>
            </a:pPr>
            <a:r>
              <a:rPr lang="en-US" sz="900" b="1" u="sng" dirty="0">
                <a:solidFill>
                  <a:srgbClr val="0000FF"/>
                </a:solidFill>
                <a:latin typeface="Arial" panose="020B0604020202020204" pitchFamily="34" charset="0"/>
                <a:cs typeface="Arial" panose="020B0604020202020204" pitchFamily="34" charset="0"/>
              </a:rPr>
              <a:t>BE FAMILIAR</a:t>
            </a:r>
            <a:r>
              <a:rPr lang="en-US" sz="900" b="1" dirty="0">
                <a:solidFill>
                  <a:srgbClr val="0000FF"/>
                </a:solidFill>
                <a:latin typeface="Arial" panose="020B0604020202020204" pitchFamily="34" charset="0"/>
                <a:cs typeface="Arial" panose="020B0604020202020204" pitchFamily="34" charset="0"/>
              </a:rPr>
              <a:t> with PREP PowerPoint and INTRODUCTION PowerPoint (students see in classroom) AND watch </a:t>
            </a:r>
            <a:r>
              <a:rPr lang="en-US" sz="900" b="1" u="sng" dirty="0">
                <a:solidFill>
                  <a:srgbClr val="0000FF"/>
                </a:solidFill>
                <a:latin typeface="Arial" panose="020B0604020202020204" pitchFamily="34" charset="0"/>
                <a:cs typeface="Arial" panose="020B0604020202020204" pitchFamily="34" charset="0"/>
              </a:rPr>
              <a:t>VIDEO</a:t>
            </a:r>
            <a:r>
              <a:rPr lang="en-US" sz="900" b="1" dirty="0">
                <a:solidFill>
                  <a:srgbClr val="0000FF"/>
                </a:solidFill>
                <a:latin typeface="Arial" panose="020B0604020202020204" pitchFamily="34" charset="0"/>
                <a:cs typeface="Arial" panose="020B0604020202020204" pitchFamily="34" charset="0"/>
              </a:rPr>
              <a:t> to see prep and demonstration of the actual project.  Find all by going to: Pittsford PTSA website / SCHOOL (select your school) / click on Art Ambassador / (select the grade).</a:t>
            </a:r>
            <a:endParaRPr lang="en-US" sz="900" dirty="0">
              <a:solidFill>
                <a:srgbClr val="0000FF"/>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sz="900" dirty="0">
                <a:latin typeface="Arial" charset="0"/>
                <a:cs typeface="Arial" charset="0"/>
              </a:rPr>
              <a:t>(4-6) Volunteers  </a:t>
            </a:r>
            <a:r>
              <a:rPr lang="en-US" sz="900" u="sng" dirty="0">
                <a:latin typeface="Arial" charset="0"/>
                <a:cs typeface="Arial" charset="0"/>
              </a:rPr>
              <a:t>PER  CLASS (6-volunteers; 2 at each station works best)</a:t>
            </a:r>
            <a:r>
              <a:rPr lang="en-US" sz="900" dirty="0">
                <a:latin typeface="Arial" charset="0"/>
                <a:cs typeface="Arial" charset="0"/>
              </a:rPr>
              <a:t>.  The more the better! </a:t>
            </a:r>
          </a:p>
          <a:p>
            <a:pPr marL="628650" lvl="1" indent="-171450">
              <a:buFont typeface="Arial" panose="020B0604020202020204" pitchFamily="34" charset="0"/>
              <a:buChar char="•"/>
              <a:defRPr/>
            </a:pPr>
            <a:r>
              <a:rPr lang="en-US" sz="900" dirty="0">
                <a:latin typeface="Arial" charset="0"/>
                <a:cs typeface="Arial" charset="0"/>
              </a:rPr>
              <a:t>Project is done typically in CAFETERIA, all tables need to be removed, + 30-minute set up.</a:t>
            </a:r>
          </a:p>
          <a:p>
            <a:pPr marL="628650" lvl="1" indent="-171450" eaLnBrk="1" hangingPunct="1">
              <a:buFont typeface="Arial" panose="020B0604020202020204" pitchFamily="34" charset="0"/>
              <a:buChar char="•"/>
              <a:defRPr/>
            </a:pPr>
            <a:r>
              <a:rPr lang="en-US" sz="900" dirty="0">
                <a:latin typeface="Arial" charset="0"/>
                <a:cs typeface="Arial" charset="0"/>
              </a:rPr>
              <a:t>Figure out your TECH; projector, screen, cables, electrical cord, your laptop????</a:t>
            </a:r>
          </a:p>
          <a:p>
            <a:pPr marL="628650" lvl="1" indent="-171450" eaLnBrk="1" hangingPunct="1">
              <a:buFont typeface="Arial" panose="020B0604020202020204" pitchFamily="34" charset="0"/>
              <a:buChar char="•"/>
              <a:defRPr/>
            </a:pPr>
            <a:r>
              <a:rPr lang="en-US" sz="900" dirty="0">
                <a:latin typeface="Arial" charset="0"/>
                <a:cs typeface="Arial" charset="0"/>
              </a:rPr>
              <a:t>Have to show the “Pollock” Introduction PowerPoint  (needs to be downloaded)</a:t>
            </a:r>
          </a:p>
          <a:p>
            <a:pPr marL="628650" lvl="1" indent="-171450" eaLnBrk="1" hangingPunct="1">
              <a:buFont typeface="Arial" panose="020B0604020202020204" pitchFamily="34" charset="0"/>
              <a:buChar char="•"/>
              <a:defRPr/>
            </a:pPr>
            <a:r>
              <a:rPr lang="en-US" sz="900" dirty="0">
                <a:latin typeface="Arial" charset="0"/>
                <a:cs typeface="Arial" charset="0"/>
              </a:rPr>
              <a:t>Project  RE-USES (3-4) Class Pollock’s hanging in Auditorium/Cafeteria.  It’s lots of layering just like Jackson Pollock did. </a:t>
            </a:r>
          </a:p>
          <a:p>
            <a:pPr marL="628650" lvl="1" indent="-171450" eaLnBrk="1" hangingPunct="1">
              <a:buFont typeface="Arial" panose="020B0604020202020204" pitchFamily="34" charset="0"/>
              <a:buChar char="•"/>
              <a:defRPr/>
            </a:pPr>
            <a:r>
              <a:rPr lang="en-US" sz="900" dirty="0">
                <a:latin typeface="Arial" charset="0"/>
                <a:cs typeface="Arial" charset="0"/>
              </a:rPr>
              <a:t>Need (2) SETS of LABELS from each Kindergarten teacher to have student name and their name plus AM or PM.</a:t>
            </a:r>
          </a:p>
          <a:p>
            <a:pPr marL="628650" lvl="1" indent="-171450">
              <a:buFont typeface="Arial" panose="020B0604020202020204" pitchFamily="34" charset="0"/>
              <a:buChar char="•"/>
              <a:defRPr/>
            </a:pPr>
            <a:r>
              <a:rPr lang="en-US" sz="900" dirty="0">
                <a:latin typeface="Arial" charset="0"/>
                <a:cs typeface="Arial" charset="0"/>
              </a:rPr>
              <a:t>DRYING OF PROJECTS:  Takes about 2-days.  The LARGE 4’x8’ Class </a:t>
            </a:r>
            <a:r>
              <a:rPr lang="en-US" sz="900" dirty="0" err="1">
                <a:latin typeface="Arial" charset="0"/>
                <a:cs typeface="Arial" charset="0"/>
              </a:rPr>
              <a:t>Pollocks</a:t>
            </a:r>
            <a:r>
              <a:rPr lang="en-US" sz="900" dirty="0">
                <a:latin typeface="Arial" charset="0"/>
                <a:cs typeface="Arial" charset="0"/>
              </a:rPr>
              <a:t> need a lot of room and have to be dried FLAT.</a:t>
            </a:r>
            <a:r>
              <a:rPr lang="en-US" sz="900" dirty="0">
                <a:solidFill>
                  <a:srgbClr val="FF0000"/>
                </a:solidFill>
                <a:latin typeface="Arial" charset="0"/>
                <a:cs typeface="Arial" charset="0"/>
              </a:rPr>
              <a:t>  </a:t>
            </a:r>
            <a:r>
              <a:rPr lang="en-US" sz="900" dirty="0">
                <a:latin typeface="Arial" charset="0"/>
                <a:cs typeface="Arial" charset="0"/>
              </a:rPr>
              <a:t>Office folders &amp; Artists Canvas can be laid FLAT in the PTSA storage room.</a:t>
            </a:r>
          </a:p>
          <a:p>
            <a:pPr marL="628650" lvl="1" indent="-171450" eaLnBrk="1" hangingPunct="1">
              <a:buFont typeface="Arial" panose="020B0604020202020204" pitchFamily="34" charset="0"/>
              <a:buChar char="•"/>
              <a:defRPr/>
            </a:pPr>
            <a:r>
              <a:rPr lang="en-US" sz="900" dirty="0">
                <a:latin typeface="Arial" charset="0"/>
                <a:cs typeface="Arial" charset="0"/>
              </a:rPr>
              <a:t>Also let Kitchen Manager know the dates of the project. </a:t>
            </a:r>
          </a:p>
          <a:p>
            <a:pPr marL="628650" lvl="1" indent="-171450" eaLnBrk="1" hangingPunct="1">
              <a:buFont typeface="Arial" panose="020B0604020202020204" pitchFamily="34" charset="0"/>
              <a:buChar char="•"/>
              <a:defRPr/>
            </a:pPr>
            <a:r>
              <a:rPr lang="en-US" sz="900" b="1" u="sng" dirty="0">
                <a:solidFill>
                  <a:srgbClr val="FF0000"/>
                </a:solidFill>
                <a:latin typeface="Arial" charset="0"/>
                <a:cs typeface="Arial" charset="0"/>
              </a:rPr>
              <a:t>Contact CUSTODIAN Manager to request the following</a:t>
            </a:r>
            <a:r>
              <a:rPr lang="en-US" sz="900" b="1" dirty="0">
                <a:solidFill>
                  <a:srgbClr val="FF0000"/>
                </a:solidFill>
                <a:latin typeface="Arial" charset="0"/>
                <a:cs typeface="Arial" charset="0"/>
              </a:rPr>
              <a:t>: I’d recommend following it up with an email.</a:t>
            </a:r>
          </a:p>
          <a:p>
            <a:pPr marL="628650" lvl="1" indent="-171450" eaLnBrk="1" hangingPunct="1">
              <a:buFont typeface="Arial" panose="020B0604020202020204" pitchFamily="34" charset="0"/>
              <a:buChar char="•"/>
              <a:defRPr/>
            </a:pPr>
            <a:endParaRPr lang="en-US" sz="900" b="1" dirty="0">
              <a:solidFill>
                <a:srgbClr val="FF0000"/>
              </a:solidFill>
              <a:latin typeface="Arial" charset="0"/>
              <a:cs typeface="Arial" charset="0"/>
            </a:endParaRPr>
          </a:p>
          <a:p>
            <a:pPr marL="1143000" lvl="2" indent="-228600" eaLnBrk="1" hangingPunct="1">
              <a:buFont typeface="+mj-lt"/>
              <a:buAutoNum type="arabicPeriod"/>
              <a:defRPr/>
            </a:pPr>
            <a:r>
              <a:rPr lang="en-US" sz="900" b="1" dirty="0">
                <a:solidFill>
                  <a:srgbClr val="FF0000"/>
                </a:solidFill>
                <a:latin typeface="Arial" charset="0"/>
                <a:cs typeface="Arial" charset="0"/>
              </a:rPr>
              <a:t>Let them know the dates &amp; times of the project (plus add’l 30-minute set-up + 15-min clean up) so we can coordinate.</a:t>
            </a:r>
          </a:p>
          <a:p>
            <a:pPr marL="1143000" lvl="2" indent="-228600" eaLnBrk="1" hangingPunct="1">
              <a:buFont typeface="+mj-lt"/>
              <a:buAutoNum type="arabicPeriod"/>
              <a:defRPr/>
            </a:pPr>
            <a:r>
              <a:rPr lang="en-US" sz="900" b="1" dirty="0">
                <a:solidFill>
                  <a:srgbClr val="FF0000"/>
                </a:solidFill>
                <a:latin typeface="Arial" charset="0"/>
                <a:cs typeface="Arial" charset="0"/>
              </a:rPr>
              <a:t>Complete “Room Reservation Form” to reserve the cafeteria (give to Main Office)</a:t>
            </a:r>
          </a:p>
          <a:p>
            <a:pPr marL="1143000" lvl="2" indent="-228600" eaLnBrk="1" hangingPunct="1">
              <a:buFont typeface="+mj-lt"/>
              <a:buAutoNum type="arabicPeriod"/>
              <a:defRPr/>
            </a:pPr>
            <a:r>
              <a:rPr lang="en-US" sz="900" b="1" dirty="0">
                <a:solidFill>
                  <a:srgbClr val="FF0000"/>
                </a:solidFill>
                <a:latin typeface="Arial" charset="0"/>
                <a:cs typeface="Arial" charset="0"/>
              </a:rPr>
              <a:t>Need (1) large garbage that is lined with a bag (all left over paint in cups is thrown away)</a:t>
            </a:r>
          </a:p>
          <a:p>
            <a:pPr marL="1143000" lvl="2" indent="-228600" eaLnBrk="1" hangingPunct="1">
              <a:buFont typeface="+mj-lt"/>
              <a:buAutoNum type="arabicPeriod"/>
              <a:defRPr/>
            </a:pPr>
            <a:r>
              <a:rPr lang="en-US" sz="900" b="1" dirty="0">
                <a:solidFill>
                  <a:srgbClr val="FF0000"/>
                </a:solidFill>
                <a:latin typeface="Arial" charset="0"/>
                <a:cs typeface="Arial" charset="0"/>
              </a:rPr>
              <a:t>Need to have ALL tables in area of project removed, putting in 3-stations plus a spot for the students to sit and see Introduction.</a:t>
            </a:r>
          </a:p>
          <a:p>
            <a:pPr marL="1143000" lvl="2" indent="-228600" eaLnBrk="1" hangingPunct="1">
              <a:buFont typeface="+mj-lt"/>
              <a:buAutoNum type="arabicPeriod"/>
              <a:defRPr/>
            </a:pPr>
            <a:r>
              <a:rPr lang="en-US" sz="900" b="1" dirty="0">
                <a:solidFill>
                  <a:srgbClr val="FF0000"/>
                </a:solidFill>
                <a:latin typeface="Arial" charset="0"/>
                <a:cs typeface="Arial" charset="0"/>
              </a:rPr>
              <a:t>Need access to Janitorial Closet with WATER so tools can be cleaned and floors wiped up </a:t>
            </a:r>
          </a:p>
          <a:p>
            <a:pPr marL="1143000" lvl="2" indent="-228600" eaLnBrk="1" hangingPunct="1">
              <a:buFont typeface="+mj-lt"/>
              <a:buAutoNum type="arabicPeriod"/>
              <a:defRPr/>
            </a:pPr>
            <a:r>
              <a:rPr lang="en-US" sz="900" b="1" dirty="0">
                <a:solidFill>
                  <a:srgbClr val="FF0000"/>
                </a:solidFill>
                <a:latin typeface="Arial" charset="0"/>
                <a:cs typeface="Arial" charset="0"/>
              </a:rPr>
              <a:t>Request an electrical cord so you can move the projector around.</a:t>
            </a:r>
          </a:p>
          <a:p>
            <a:pPr marL="1143000" lvl="2" indent="-228600" eaLnBrk="1" hangingPunct="1">
              <a:buFont typeface="+mj-lt"/>
              <a:buAutoNum type="arabicPeriod"/>
              <a:defRPr/>
            </a:pPr>
            <a:r>
              <a:rPr lang="en-US" sz="900" b="1" dirty="0">
                <a:solidFill>
                  <a:srgbClr val="FF0000"/>
                </a:solidFill>
                <a:latin typeface="Arial" charset="0"/>
                <a:cs typeface="Arial" charset="0"/>
              </a:rPr>
              <a:t>FIND an AREA to dry all the LARGE 4x8 </a:t>
            </a:r>
            <a:r>
              <a:rPr lang="en-US" sz="900" b="1" dirty="0" err="1">
                <a:solidFill>
                  <a:srgbClr val="FF0000"/>
                </a:solidFill>
                <a:latin typeface="Arial" charset="0"/>
                <a:cs typeface="Arial" charset="0"/>
              </a:rPr>
              <a:t>Pollocks</a:t>
            </a:r>
            <a:endParaRPr lang="en-US" sz="900" b="1" dirty="0">
              <a:solidFill>
                <a:srgbClr val="FF0000"/>
              </a:solidFill>
              <a:latin typeface="Arial" charset="0"/>
              <a:cs typeface="Arial" charset="0"/>
            </a:endParaRPr>
          </a:p>
          <a:p>
            <a:pPr marL="1143000" lvl="2" indent="-228600" eaLnBrk="1" hangingPunct="1">
              <a:buFont typeface="+mj-lt"/>
              <a:buAutoNum type="arabicPeriod"/>
              <a:defRPr/>
            </a:pPr>
            <a:r>
              <a:rPr lang="en-US" sz="900" b="1" dirty="0">
                <a:solidFill>
                  <a:srgbClr val="FF0000"/>
                </a:solidFill>
                <a:latin typeface="Arial" charset="0"/>
                <a:cs typeface="Arial" charset="0"/>
              </a:rPr>
              <a:t>For PM class, need to help custodians get into room sooner by cleaning up or what ever is needed. </a:t>
            </a:r>
          </a:p>
          <a:p>
            <a:pPr marL="1143000" lvl="2" indent="-228600" eaLnBrk="1" hangingPunct="1">
              <a:buFont typeface="+mj-lt"/>
              <a:buAutoNum type="arabicPeriod"/>
              <a:defRPr/>
            </a:pPr>
            <a:r>
              <a:rPr lang="en-US" sz="900" b="1" dirty="0">
                <a:solidFill>
                  <a:srgbClr val="FF0000"/>
                </a:solidFill>
                <a:latin typeface="Arial" charset="0"/>
                <a:cs typeface="Arial" charset="0"/>
              </a:rPr>
              <a:t>Request they get down the (3-4) LARGE POLLOCKS in Auditorium at least 2-weeks BEFORE the scheduled projects</a:t>
            </a:r>
          </a:p>
          <a:p>
            <a:pPr marL="1143000" lvl="2" indent="-228600" eaLnBrk="1" hangingPunct="1">
              <a:buFont typeface="+mj-lt"/>
              <a:buAutoNum type="arabicPeriod"/>
              <a:defRPr/>
            </a:pPr>
            <a:r>
              <a:rPr lang="en-US" sz="900" b="1" dirty="0">
                <a:solidFill>
                  <a:srgbClr val="FF0000"/>
                </a:solidFill>
                <a:latin typeface="Arial" charset="0"/>
                <a:cs typeface="Arial" charset="0"/>
              </a:rPr>
              <a:t>Eventually give them NEW Velcro and ask them to re-hang all the LARGE 4x8 CLASS Pollock’s </a:t>
            </a:r>
            <a:r>
              <a:rPr lang="en-US" sz="900" b="1" u="sng" dirty="0">
                <a:solidFill>
                  <a:srgbClr val="FF0000"/>
                </a:solidFill>
                <a:latin typeface="Arial" charset="0"/>
                <a:cs typeface="Arial" charset="0"/>
              </a:rPr>
              <a:t>HORIZONTALLY</a:t>
            </a:r>
            <a:r>
              <a:rPr lang="en-US" sz="900" b="1" dirty="0">
                <a:solidFill>
                  <a:srgbClr val="FF0000"/>
                </a:solidFill>
                <a:latin typeface="Arial" charset="0"/>
                <a:cs typeface="Arial" charset="0"/>
              </a:rPr>
              <a:t> once dried (2-days)</a:t>
            </a:r>
            <a:endParaRPr lang="en-US" sz="900" b="1" dirty="0">
              <a:latin typeface="Arial" charset="0"/>
              <a:cs typeface="Arial" charset="0"/>
            </a:endParaRPr>
          </a:p>
          <a:p>
            <a:pPr eaLnBrk="1" hangingPunct="1">
              <a:defRPr/>
            </a:pPr>
            <a:endParaRPr lang="en-US" sz="900" b="1" dirty="0">
              <a:latin typeface="Arial" charset="0"/>
              <a:cs typeface="Arial" charset="0"/>
            </a:endParaRPr>
          </a:p>
          <a:p>
            <a:pPr eaLnBrk="1" hangingPunct="1">
              <a:defRPr/>
            </a:pPr>
            <a:r>
              <a:rPr lang="en-US" sz="1000" b="1" u="sng" dirty="0">
                <a:latin typeface="Arial" charset="0"/>
                <a:cs typeface="Arial" charset="0"/>
              </a:rPr>
              <a:t>Supplies &amp; Prep:</a:t>
            </a:r>
          </a:p>
          <a:p>
            <a:pPr marL="628650" lvl="1" indent="-171450" eaLnBrk="1" hangingPunct="1">
              <a:buFont typeface="Arial" panose="020B0604020202020204" pitchFamily="34" charset="0"/>
              <a:buChar char="•"/>
              <a:defRPr/>
            </a:pPr>
            <a:r>
              <a:rPr lang="en-US" sz="900" dirty="0">
                <a:latin typeface="Arial" charset="0"/>
                <a:cs typeface="Arial" charset="0"/>
              </a:rPr>
              <a:t>Purchase SUPPLIES NOW!  Company can run out of paint.  Prep paint and glue about 1-month before project. Look in AA storage bins for prep tools; funnel, empty bottles, empty gallons jugs, etc.  AND look over the painting tools.</a:t>
            </a:r>
          </a:p>
          <a:p>
            <a:pPr marL="628650" lvl="1" indent="-171450" eaLnBrk="1" hangingPunct="1">
              <a:buFont typeface="Arial" panose="020B0604020202020204" pitchFamily="34" charset="0"/>
              <a:buChar char="•"/>
              <a:defRPr/>
            </a:pPr>
            <a:r>
              <a:rPr lang="en-US" sz="900" dirty="0">
                <a:solidFill>
                  <a:srgbClr val="FF0000"/>
                </a:solidFill>
                <a:latin typeface="Arial" charset="0"/>
                <a:cs typeface="Arial" charset="0"/>
              </a:rPr>
              <a:t>WILL BE DOING several “Drip Tests” with bamboo skewers when prepping  paint.  Each will need a different amount of AJAX to get it “drippy” enough.</a:t>
            </a:r>
          </a:p>
          <a:p>
            <a:pPr marL="171450" indent="-171450" eaLnBrk="1" hangingPunct="1">
              <a:buFont typeface="Arial" panose="020B0604020202020204" pitchFamily="34" charset="0"/>
              <a:buChar char="•"/>
              <a:defRPr/>
            </a:pPr>
            <a:endParaRPr lang="en-US" sz="900" b="1" dirty="0">
              <a:solidFill>
                <a:srgbClr val="FF0000"/>
              </a:solidFill>
              <a:latin typeface="Arial" charset="0"/>
              <a:cs typeface="Arial" charset="0"/>
            </a:endParaRPr>
          </a:p>
          <a:p>
            <a:pPr eaLnBrk="1" hangingPunct="1">
              <a:defRPr/>
            </a:pPr>
            <a:r>
              <a:rPr lang="en-US" sz="900" dirty="0">
                <a:latin typeface="Arial" panose="020B0604020202020204" pitchFamily="34" charset="0"/>
                <a:cs typeface="Arial" panose="020B0604020202020204" pitchFamily="34" charset="0"/>
              </a:rPr>
              <a:t>This AA project is the biggest one.  Kindergarten doesn’t get an Art class so this is their pay back.  It takes 30-minutes to set up and about 15-20 minutes for clean up.  It takes a lot of coordination, a lot of volunteers, prep  and it’s the BEST ONE!  Enjoy.</a:t>
            </a:r>
          </a:p>
        </p:txBody>
      </p:sp>
      <p:sp>
        <p:nvSpPr>
          <p:cNvPr id="14339" name="TextBox 2"/>
          <p:cNvSpPr txBox="1">
            <a:spLocks noChangeArrowheads="1"/>
          </p:cNvSpPr>
          <p:nvPr/>
        </p:nvSpPr>
        <p:spPr bwMode="auto">
          <a:xfrm>
            <a:off x="152400" y="98354"/>
            <a:ext cx="2279790" cy="246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000" dirty="0">
                <a:latin typeface="Arial" panose="020B0604020202020204" pitchFamily="34" charset="0"/>
              </a:rPr>
              <a:t>Kindergarten AA: Jackson Pollock</a:t>
            </a:r>
          </a:p>
        </p:txBody>
      </p:sp>
      <p:sp>
        <p:nvSpPr>
          <p:cNvPr id="14340" name="TextBox 3"/>
          <p:cNvSpPr txBox="1">
            <a:spLocks noChangeArrowheads="1"/>
          </p:cNvSpPr>
          <p:nvPr/>
        </p:nvSpPr>
        <p:spPr bwMode="auto">
          <a:xfrm>
            <a:off x="7543800" y="96916"/>
            <a:ext cx="1441703"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000" dirty="0">
                <a:latin typeface="Arial" panose="020B0604020202020204" pitchFamily="34" charset="0"/>
              </a:rPr>
              <a:t>MOST  IMPORTANT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rot="5400000">
            <a:off x="1490570" y="2779869"/>
            <a:ext cx="628650" cy="334232"/>
          </a:xfrm>
          <a:prstGeom prst="rect">
            <a:avLst/>
          </a:prstGeom>
          <a:solidFill>
            <a:srgbClr val="B3AC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0" name="Rectangle 89"/>
          <p:cNvSpPr/>
          <p:nvPr/>
        </p:nvSpPr>
        <p:spPr>
          <a:xfrm rot="16200000">
            <a:off x="1493716" y="2150017"/>
            <a:ext cx="628650" cy="334232"/>
          </a:xfrm>
          <a:prstGeom prst="rect">
            <a:avLst/>
          </a:prstGeom>
          <a:solidFill>
            <a:srgbClr val="B3AC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1" name="Rectangle 90"/>
          <p:cNvSpPr/>
          <p:nvPr/>
        </p:nvSpPr>
        <p:spPr>
          <a:xfrm>
            <a:off x="2226202" y="1568342"/>
            <a:ext cx="628650" cy="334232"/>
          </a:xfrm>
          <a:prstGeom prst="rect">
            <a:avLst/>
          </a:prstGeom>
          <a:solidFill>
            <a:srgbClr val="B3AC83"/>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 name="Rectangle 9"/>
          <p:cNvSpPr/>
          <p:nvPr/>
        </p:nvSpPr>
        <p:spPr>
          <a:xfrm>
            <a:off x="2859554" y="1568833"/>
            <a:ext cx="628650" cy="334232"/>
          </a:xfrm>
          <a:prstGeom prst="rect">
            <a:avLst/>
          </a:prstGeom>
          <a:solidFill>
            <a:srgbClr val="B3AC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8" name="Rectangle 17"/>
          <p:cNvSpPr/>
          <p:nvPr/>
        </p:nvSpPr>
        <p:spPr>
          <a:xfrm>
            <a:off x="1589494" y="3874145"/>
            <a:ext cx="2047859" cy="917597"/>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44" name="Rounded Rectangle 43"/>
          <p:cNvSpPr/>
          <p:nvPr/>
        </p:nvSpPr>
        <p:spPr>
          <a:xfrm>
            <a:off x="2300206" y="1788294"/>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48" name="Rounded Rectangle 47"/>
          <p:cNvSpPr/>
          <p:nvPr/>
        </p:nvSpPr>
        <p:spPr>
          <a:xfrm rot="5400000">
            <a:off x="1657032" y="2097175"/>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1" name="Rounded Rectangle 50"/>
          <p:cNvSpPr/>
          <p:nvPr/>
        </p:nvSpPr>
        <p:spPr>
          <a:xfrm>
            <a:off x="3264572" y="1621173"/>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2" name="Rounded Rectangle 51"/>
          <p:cNvSpPr/>
          <p:nvPr/>
        </p:nvSpPr>
        <p:spPr>
          <a:xfrm>
            <a:off x="2923424" y="1620570"/>
            <a:ext cx="144066" cy="7739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p>
        </p:txBody>
      </p:sp>
      <p:sp>
        <p:nvSpPr>
          <p:cNvPr id="54" name="Rounded Rectangle 53"/>
          <p:cNvSpPr/>
          <p:nvPr/>
        </p:nvSpPr>
        <p:spPr>
          <a:xfrm>
            <a:off x="2307723" y="1634658"/>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9" name="Rounded Rectangle 58"/>
          <p:cNvSpPr/>
          <p:nvPr/>
        </p:nvSpPr>
        <p:spPr>
          <a:xfrm>
            <a:off x="2664428" y="1625874"/>
            <a:ext cx="144066" cy="7739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0" name="Rounded Rectangle 59"/>
          <p:cNvSpPr/>
          <p:nvPr/>
        </p:nvSpPr>
        <p:spPr>
          <a:xfrm>
            <a:off x="3264572" y="1784604"/>
            <a:ext cx="144066" cy="7739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1" name="Rounded Rectangle 60"/>
          <p:cNvSpPr/>
          <p:nvPr/>
        </p:nvSpPr>
        <p:spPr>
          <a:xfrm>
            <a:off x="2933642" y="1778118"/>
            <a:ext cx="144065"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p>
        </p:txBody>
      </p:sp>
      <p:sp>
        <p:nvSpPr>
          <p:cNvPr id="62" name="Rounded Rectangle 61"/>
          <p:cNvSpPr/>
          <p:nvPr/>
        </p:nvSpPr>
        <p:spPr>
          <a:xfrm>
            <a:off x="2672093" y="1782555"/>
            <a:ext cx="144066" cy="77390"/>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7" name="Rectangle 66"/>
          <p:cNvSpPr/>
          <p:nvPr/>
        </p:nvSpPr>
        <p:spPr>
          <a:xfrm flipH="1">
            <a:off x="3139434" y="1619181"/>
            <a:ext cx="97631" cy="928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9" name="Rectangle 68"/>
          <p:cNvSpPr/>
          <p:nvPr/>
        </p:nvSpPr>
        <p:spPr>
          <a:xfrm>
            <a:off x="1695791" y="2913556"/>
            <a:ext cx="86915" cy="100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0" name="Rectangle 69"/>
          <p:cNvSpPr/>
          <p:nvPr/>
        </p:nvSpPr>
        <p:spPr>
          <a:xfrm>
            <a:off x="1864120" y="2914606"/>
            <a:ext cx="86916" cy="100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1" name="Rectangle 70"/>
          <p:cNvSpPr/>
          <p:nvPr/>
        </p:nvSpPr>
        <p:spPr>
          <a:xfrm>
            <a:off x="1695588" y="2254029"/>
            <a:ext cx="86915" cy="100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2" name="Rectangle 71"/>
          <p:cNvSpPr/>
          <p:nvPr/>
        </p:nvSpPr>
        <p:spPr>
          <a:xfrm>
            <a:off x="1858883" y="2263877"/>
            <a:ext cx="86915" cy="100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3" name="Rectangle 72"/>
          <p:cNvSpPr/>
          <p:nvPr/>
        </p:nvSpPr>
        <p:spPr>
          <a:xfrm flipH="1">
            <a:off x="2519917" y="1614720"/>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7719" name="TextBox 9"/>
          <p:cNvSpPr txBox="1">
            <a:spLocks noChangeArrowheads="1"/>
          </p:cNvSpPr>
          <p:nvPr/>
        </p:nvSpPr>
        <p:spPr bwMode="auto">
          <a:xfrm rot="5400000">
            <a:off x="3230142" y="4200453"/>
            <a:ext cx="917599" cy="276999"/>
          </a:xfrm>
          <a:prstGeom prst="rect">
            <a:avLst/>
          </a:prstGeom>
          <a:solidFill>
            <a:schemeClr val="tx1"/>
          </a:solidFill>
          <a:ln w="9525">
            <a:solidFill>
              <a:schemeClr val="tx1"/>
            </a:solidFill>
            <a:miter lim="800000"/>
            <a:headEnd/>
            <a:tailEnd/>
          </a:ln>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600" b="0" dirty="0">
                <a:solidFill>
                  <a:schemeClr val="bg1"/>
                </a:solidFill>
                <a:latin typeface="Arial Narrow" panose="020B0606020202030204" pitchFamily="34" charset="0"/>
              </a:rPr>
              <a:t>Portable Projection Screen</a:t>
            </a:r>
          </a:p>
        </p:txBody>
      </p:sp>
      <p:sp>
        <p:nvSpPr>
          <p:cNvPr id="87" name="Rectangle 86"/>
          <p:cNvSpPr/>
          <p:nvPr/>
        </p:nvSpPr>
        <p:spPr>
          <a:xfrm flipH="1">
            <a:off x="3133545" y="1771352"/>
            <a:ext cx="97631" cy="940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8" name="Rectangle 87"/>
          <p:cNvSpPr/>
          <p:nvPr/>
        </p:nvSpPr>
        <p:spPr>
          <a:xfrm flipH="1">
            <a:off x="2519917" y="1782216"/>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7" name="TextBox 6"/>
          <p:cNvSpPr txBox="1"/>
          <p:nvPr/>
        </p:nvSpPr>
        <p:spPr>
          <a:xfrm>
            <a:off x="1499853" y="3307198"/>
            <a:ext cx="615874" cy="276999"/>
          </a:xfrm>
          <a:prstGeom prst="rect">
            <a:avLst/>
          </a:prstGeom>
          <a:noFill/>
        </p:spPr>
        <p:txBody>
          <a:bodyPr wrap="none" rtlCol="0">
            <a:spAutoFit/>
          </a:bodyPr>
          <a:lstStyle/>
          <a:p>
            <a:r>
              <a:rPr lang="en-US" sz="600" dirty="0"/>
              <a:t>(4) 6’x9’ tarps</a:t>
            </a:r>
          </a:p>
          <a:p>
            <a:r>
              <a:rPr lang="en-US" sz="600" dirty="0"/>
              <a:t>(doubled up)</a:t>
            </a:r>
          </a:p>
        </p:txBody>
      </p:sp>
      <p:sp>
        <p:nvSpPr>
          <p:cNvPr id="85" name="TextBox 84"/>
          <p:cNvSpPr txBox="1"/>
          <p:nvPr/>
        </p:nvSpPr>
        <p:spPr>
          <a:xfrm>
            <a:off x="2318955" y="1419363"/>
            <a:ext cx="1035861" cy="184666"/>
          </a:xfrm>
          <a:prstGeom prst="rect">
            <a:avLst/>
          </a:prstGeom>
          <a:noFill/>
        </p:spPr>
        <p:txBody>
          <a:bodyPr wrap="none" rtlCol="0">
            <a:spAutoFit/>
          </a:bodyPr>
          <a:lstStyle/>
          <a:p>
            <a:r>
              <a:rPr lang="en-US" sz="600" dirty="0"/>
              <a:t>(4) 6’x9’ tarps (doubled up)</a:t>
            </a:r>
          </a:p>
        </p:txBody>
      </p:sp>
      <p:sp>
        <p:nvSpPr>
          <p:cNvPr id="86" name="TextBox 85"/>
          <p:cNvSpPr txBox="1"/>
          <p:nvPr/>
        </p:nvSpPr>
        <p:spPr>
          <a:xfrm>
            <a:off x="2466797" y="3188196"/>
            <a:ext cx="1322798" cy="276999"/>
          </a:xfrm>
          <a:prstGeom prst="rect">
            <a:avLst/>
          </a:prstGeom>
          <a:noFill/>
        </p:spPr>
        <p:txBody>
          <a:bodyPr wrap="none" rtlCol="0">
            <a:spAutoFit/>
          </a:bodyPr>
          <a:lstStyle/>
          <a:p>
            <a:r>
              <a:rPr lang="en-US" sz="600" dirty="0"/>
              <a:t>(3) 4’x15’ CANVAS on top of </a:t>
            </a:r>
          </a:p>
          <a:p>
            <a:r>
              <a:rPr lang="en-US" sz="600" dirty="0"/>
              <a:t>(3) 4’x15’ Butyl backed tarps bottom</a:t>
            </a:r>
          </a:p>
        </p:txBody>
      </p:sp>
      <p:sp>
        <p:nvSpPr>
          <p:cNvPr id="9" name="Rectangle 8"/>
          <p:cNvSpPr/>
          <p:nvPr/>
        </p:nvSpPr>
        <p:spPr>
          <a:xfrm>
            <a:off x="1705207" y="4099801"/>
            <a:ext cx="700415" cy="369332"/>
          </a:xfrm>
          <a:prstGeom prst="rect">
            <a:avLst/>
          </a:prstGeom>
        </p:spPr>
        <p:txBody>
          <a:bodyPr wrap="square">
            <a:spAutoFit/>
          </a:bodyPr>
          <a:lstStyle/>
          <a:p>
            <a:pPr eaLnBrk="1" hangingPunct="1"/>
            <a:r>
              <a:rPr lang="en-US" altLang="en-US" sz="900" dirty="0"/>
              <a:t>LEAVE gap in this area</a:t>
            </a:r>
          </a:p>
        </p:txBody>
      </p:sp>
      <p:sp>
        <p:nvSpPr>
          <p:cNvPr id="11" name="TextBox 10"/>
          <p:cNvSpPr txBox="1"/>
          <p:nvPr/>
        </p:nvSpPr>
        <p:spPr>
          <a:xfrm rot="16200000">
            <a:off x="528932" y="2228575"/>
            <a:ext cx="1671176" cy="219291"/>
          </a:xfrm>
          <a:prstGeom prst="rect">
            <a:avLst/>
          </a:prstGeom>
          <a:noFill/>
          <a:ln>
            <a:solidFill>
              <a:schemeClr val="tx1"/>
            </a:solidFill>
            <a:prstDash val="sysDash"/>
          </a:ln>
        </p:spPr>
        <p:txBody>
          <a:bodyPr wrap="square" rtlCol="0">
            <a:spAutoFit/>
          </a:bodyPr>
          <a:lstStyle/>
          <a:p>
            <a:pPr algn="ctr"/>
            <a:r>
              <a:rPr lang="en-US" sz="825" dirty="0"/>
              <a:t>Cafeteria B Lunch Line</a:t>
            </a:r>
          </a:p>
        </p:txBody>
      </p:sp>
      <p:sp>
        <p:nvSpPr>
          <p:cNvPr id="12" name="Rectangle 11"/>
          <p:cNvSpPr/>
          <p:nvPr/>
        </p:nvSpPr>
        <p:spPr>
          <a:xfrm>
            <a:off x="1262943" y="1235758"/>
            <a:ext cx="2564028" cy="37917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13" name="Rectangle 12"/>
          <p:cNvSpPr/>
          <p:nvPr/>
        </p:nvSpPr>
        <p:spPr>
          <a:xfrm>
            <a:off x="1731582" y="1204228"/>
            <a:ext cx="1859289" cy="82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solidFill>
                  <a:schemeClr val="tx1"/>
                </a:solidFill>
              </a:rPr>
              <a:t>WINDOWS</a:t>
            </a:r>
          </a:p>
        </p:txBody>
      </p:sp>
      <p:sp>
        <p:nvSpPr>
          <p:cNvPr id="15" name="Rectangle 14"/>
          <p:cNvSpPr/>
          <p:nvPr/>
        </p:nvSpPr>
        <p:spPr>
          <a:xfrm>
            <a:off x="4424278" y="1368206"/>
            <a:ext cx="4353296" cy="5032594"/>
          </a:xfrm>
          <a:prstGeom prst="rect">
            <a:avLst/>
          </a:prstGeom>
        </p:spPr>
        <p:txBody>
          <a:bodyPr wrap="square">
            <a:noAutofit/>
          </a:bodyPr>
          <a:lstStyle/>
          <a:p>
            <a:r>
              <a:rPr lang="en-US" sz="675" b="1" u="sng" dirty="0">
                <a:latin typeface="Arial" panose="020B0604020202020204" pitchFamily="34" charset="0"/>
                <a:ea typeface="Times New Roman" panose="02020603050405020304" pitchFamily="18" charset="0"/>
                <a:cs typeface="Arial" panose="020B0604020202020204" pitchFamily="34" charset="0"/>
              </a:rPr>
              <a:t>INFORMATION  FOR  CUSTODIAL  STAFF:</a:t>
            </a:r>
          </a:p>
          <a:p>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675" dirty="0">
                <a:latin typeface="Calibri" panose="020F0502020204030204" pitchFamily="34" charset="0"/>
                <a:ea typeface="Times New Roman" panose="02020603050405020304" pitchFamily="18" charset="0"/>
                <a:cs typeface="Times New Roman" panose="02020603050405020304" pitchFamily="18" charset="0"/>
              </a:rPr>
              <a:t>Cafeteria B, being used for 2-days for Pollock Art Ambassador project by Kindergarten.  Students will see a short Introduction of Jackson Pollock and then do (3) projects that involve flicking washable Tempera Paint.   There will be one day in between projects so that projects and tarps covered in paint can dry.</a:t>
            </a:r>
          </a:p>
          <a:p>
            <a:pPr marL="257175" indent="-257175">
              <a:buFont typeface="Wingdings" panose="05000000000000000000" pitchFamily="2" charset="2"/>
              <a:buChar char="Ø"/>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675" dirty="0">
                <a:latin typeface="Calibri" panose="020F0502020204030204" pitchFamily="34" charset="0"/>
                <a:ea typeface="Times New Roman" panose="02020603050405020304" pitchFamily="18" charset="0"/>
                <a:cs typeface="Times New Roman" panose="02020603050405020304" pitchFamily="18" charset="0"/>
              </a:rPr>
              <a:t>Student’s projects will be drying in the PTSA storage room &amp; adjoining school storage behind stage plus the LARGE CLASS Pollock’s, we’d like to dry in the Storage Room with the KILN again.</a:t>
            </a:r>
          </a:p>
          <a:p>
            <a:pPr marL="257175" indent="-257175">
              <a:buFont typeface="Wingdings" panose="05000000000000000000" pitchFamily="2" charset="2"/>
              <a:buChar char="Ø"/>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675" dirty="0">
                <a:latin typeface="Calibri" panose="020F0502020204030204" pitchFamily="34" charset="0"/>
                <a:ea typeface="Times New Roman" panose="02020603050405020304" pitchFamily="18" charset="0"/>
                <a:cs typeface="Times New Roman" panose="02020603050405020304" pitchFamily="18" charset="0"/>
              </a:rPr>
              <a:t>Park AA Chair will confirm dates and time of actual projects  prior.   </a:t>
            </a:r>
          </a:p>
          <a:p>
            <a:pPr marL="257175" indent="-257175">
              <a:buFont typeface="Wingdings" panose="05000000000000000000" pitchFamily="2" charset="2"/>
              <a:buChar char="Ø"/>
            </a:pPr>
            <a:endParaRPr lang="en-US" sz="675" u="sng" dirty="0">
              <a:latin typeface="Calibri" panose="020F0502020204030204" pitchFamily="34" charset="0"/>
              <a:ea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675" dirty="0">
                <a:latin typeface="Calibri" panose="020F0502020204030204" pitchFamily="34" charset="0"/>
                <a:ea typeface="Times New Roman" panose="02020603050405020304" pitchFamily="18" charset="0"/>
                <a:cs typeface="Times New Roman" panose="02020603050405020304" pitchFamily="18" charset="0"/>
              </a:rPr>
              <a:t>Volunteers will arrive approximately 30-40 minutes before actual project is scheduled to go over project, set-up tarps, paint, supplies &amp; tools, plus hook up tech.  There is a 15-minute clean up.</a:t>
            </a:r>
          </a:p>
          <a:p>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r>
              <a:rPr lang="en-US" sz="675" b="1" u="sng" dirty="0">
                <a:latin typeface="Arial" panose="020B0604020202020204" pitchFamily="34" charset="0"/>
                <a:cs typeface="Arial" panose="020B0604020202020204" pitchFamily="34" charset="0"/>
              </a:rPr>
              <a:t>NEED  FROM  CUSTODIAL  STAFF</a:t>
            </a:r>
            <a:r>
              <a:rPr lang="en-US" sz="675" dirty="0">
                <a:latin typeface="Arial" panose="020B0604020202020204" pitchFamily="34" charset="0"/>
                <a:cs typeface="Arial" panose="020B0604020202020204" pitchFamily="34" charset="0"/>
              </a:rPr>
              <a:t>:     </a:t>
            </a:r>
            <a:r>
              <a:rPr lang="en-US" sz="675" dirty="0"/>
              <a:t>(Please place all items in Cafeteria B)</a:t>
            </a:r>
          </a:p>
          <a:p>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About 1-week before project, please take the (3) Pollock’s down from the Auditorium wall and store in a temporary safe place prior to project.  FYI: once project is done, we’ll give you new VELCRO to rehang.</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access to custodial closet with WATER unlocked.</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ALL tables in cafeteria B,  closed up and off to the sides and/or down hallway of cafeteria;  we need to make room for 3-stations and students will be sitting on floor for an Introduction to project.</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(4) AV carts; something with shelves so supplies, paint &amp; art boxes can be moved back and forth.</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ONE LARGE trash can that’s lined with plastic; for each scheduled project; there will be (3) total.  All paint is thrown away after each project.</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mop, and mop bucket with water</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the portable Epson Projector on Podium, from Auditorium.</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the LARGEST portable projection screen.</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Need electrical cord to have some mobility with the podium.</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Last year in order to be able to get into Cafeteria B early, for the PM, you asked the Principal to talk to monitors about moving students over to Cafeteria A for their last 15-minutes.</a:t>
            </a:r>
          </a:p>
          <a:p>
            <a:pPr marL="171450" indent="-171450">
              <a:buFont typeface="+mj-lt"/>
              <a:buAutoNum type="arabicPeriod"/>
            </a:pPr>
            <a:endParaRPr lang="en-US" sz="675"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mj-lt"/>
              <a:buAutoNum type="arabicPeriod"/>
            </a:pPr>
            <a:r>
              <a:rPr lang="en-US" sz="675" dirty="0">
                <a:latin typeface="Calibri" panose="020F0502020204030204" pitchFamily="34" charset="0"/>
                <a:ea typeface="Times New Roman" panose="02020603050405020304" pitchFamily="18" charset="0"/>
                <a:cs typeface="Times New Roman" panose="02020603050405020304" pitchFamily="18" charset="0"/>
              </a:rPr>
              <a:t>Last year you also built a small temporary scaffolding in the Kiln Room so that we could dry (2) of the </a:t>
            </a:r>
            <a:r>
              <a:rPr lang="en-US" sz="675" dirty="0" err="1">
                <a:latin typeface="Calibri" panose="020F0502020204030204" pitchFamily="34" charset="0"/>
                <a:ea typeface="Times New Roman" panose="02020603050405020304" pitchFamily="18" charset="0"/>
                <a:cs typeface="Times New Roman" panose="02020603050405020304" pitchFamily="18" charset="0"/>
              </a:rPr>
              <a:t>Pollocks</a:t>
            </a:r>
            <a:r>
              <a:rPr lang="en-US" sz="675" dirty="0">
                <a:latin typeface="Calibri" panose="020F0502020204030204" pitchFamily="34" charset="0"/>
                <a:ea typeface="Times New Roman" panose="02020603050405020304" pitchFamily="18" charset="0"/>
                <a:cs typeface="Times New Roman" panose="02020603050405020304" pitchFamily="18" charset="0"/>
              </a:rPr>
              <a:t> at once.   Please also leave that area unlocked so we can have access.</a:t>
            </a:r>
          </a:p>
        </p:txBody>
      </p:sp>
      <p:sp>
        <p:nvSpPr>
          <p:cNvPr id="3" name="Rectangle 2"/>
          <p:cNvSpPr/>
          <p:nvPr/>
        </p:nvSpPr>
        <p:spPr>
          <a:xfrm>
            <a:off x="2497522" y="4197195"/>
            <a:ext cx="353535" cy="24885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latin typeface="Arial Narrow" panose="020B0606020202030204" pitchFamily="34" charset="0"/>
              </a:rPr>
              <a:t>Podium/ Epson</a:t>
            </a:r>
          </a:p>
        </p:txBody>
      </p:sp>
      <p:sp>
        <p:nvSpPr>
          <p:cNvPr id="5" name="TextBox 4"/>
          <p:cNvSpPr txBox="1"/>
          <p:nvPr/>
        </p:nvSpPr>
        <p:spPr>
          <a:xfrm rot="20584696">
            <a:off x="7508316" y="4689665"/>
            <a:ext cx="1418979" cy="323165"/>
          </a:xfrm>
          <a:prstGeom prst="rect">
            <a:avLst/>
          </a:prstGeom>
          <a:noFill/>
        </p:spPr>
        <p:txBody>
          <a:bodyPr wrap="none" rtlCol="0">
            <a:spAutoFit/>
          </a:bodyPr>
          <a:lstStyle/>
          <a:p>
            <a:pPr algn="ctr"/>
            <a:r>
              <a:rPr lang="en-US" sz="1500" dirty="0">
                <a:solidFill>
                  <a:srgbClr val="FF0000"/>
                </a:solidFill>
                <a:latin typeface="Lucida Handwriting" panose="03010101010101010101" pitchFamily="66" charset="0"/>
              </a:rPr>
              <a:t>Thank You!</a:t>
            </a:r>
          </a:p>
        </p:txBody>
      </p:sp>
      <p:sp>
        <p:nvSpPr>
          <p:cNvPr id="6" name="TextBox 5"/>
          <p:cNvSpPr txBox="1"/>
          <p:nvPr/>
        </p:nvSpPr>
        <p:spPr>
          <a:xfrm>
            <a:off x="2951266" y="4044641"/>
            <a:ext cx="686087" cy="715581"/>
          </a:xfrm>
          <a:prstGeom prst="rect">
            <a:avLst/>
          </a:prstGeom>
          <a:noFill/>
          <a:ln>
            <a:noFill/>
          </a:ln>
        </p:spPr>
        <p:txBody>
          <a:bodyPr wrap="square" rtlCol="0">
            <a:spAutoFit/>
          </a:bodyPr>
          <a:lstStyle/>
          <a:p>
            <a:pPr algn="ctr"/>
            <a:r>
              <a:rPr lang="en-US" sz="675" dirty="0">
                <a:latin typeface="Arial Narrow" panose="020B0606020202030204" pitchFamily="34" charset="0"/>
              </a:rPr>
              <a:t>Students will sit here</a:t>
            </a:r>
          </a:p>
          <a:p>
            <a:pPr algn="ctr"/>
            <a:r>
              <a:rPr lang="en-US" sz="675" dirty="0">
                <a:latin typeface="Arial Narrow" panose="020B0606020202030204" pitchFamily="34" charset="0"/>
              </a:rPr>
              <a:t>first to see Jackson Pollock Introduction</a:t>
            </a:r>
          </a:p>
        </p:txBody>
      </p:sp>
      <p:sp>
        <p:nvSpPr>
          <p:cNvPr id="65" name="Rectangle 64"/>
          <p:cNvSpPr/>
          <p:nvPr/>
        </p:nvSpPr>
        <p:spPr>
          <a:xfrm rot="5400000">
            <a:off x="2880473" y="2538822"/>
            <a:ext cx="895944" cy="280393"/>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6" name="Rectangle 65"/>
          <p:cNvSpPr/>
          <p:nvPr/>
        </p:nvSpPr>
        <p:spPr>
          <a:xfrm rot="5400000">
            <a:off x="2296153" y="2544922"/>
            <a:ext cx="895944" cy="280393"/>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8" name="Rectangle 67"/>
          <p:cNvSpPr/>
          <p:nvPr/>
        </p:nvSpPr>
        <p:spPr>
          <a:xfrm rot="5400000">
            <a:off x="2590957" y="2538549"/>
            <a:ext cx="895944" cy="280393"/>
          </a:xfrm>
          <a:prstGeom prst="rect">
            <a:avLst/>
          </a:prstGeom>
          <a:solidFill>
            <a:srgbClr val="B3AC8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2" name="Rectangle 1"/>
          <p:cNvSpPr/>
          <p:nvPr/>
        </p:nvSpPr>
        <p:spPr>
          <a:xfrm rot="5400000">
            <a:off x="2750712" y="2535363"/>
            <a:ext cx="537965" cy="286763"/>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50" dirty="0">
                <a:solidFill>
                  <a:schemeClr val="tx1"/>
                </a:solidFill>
                <a:latin typeface="Arial Narrow" panose="020B0606020202030204" pitchFamily="34" charset="0"/>
              </a:rPr>
              <a:t>4’x8’ Class Pollock</a:t>
            </a:r>
          </a:p>
        </p:txBody>
      </p:sp>
      <p:sp>
        <p:nvSpPr>
          <p:cNvPr id="79" name="Rectangle 78"/>
          <p:cNvSpPr/>
          <p:nvPr/>
        </p:nvSpPr>
        <p:spPr>
          <a:xfrm flipH="1">
            <a:off x="2734648" y="2335589"/>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83" name="Rectangle 82"/>
          <p:cNvSpPr/>
          <p:nvPr/>
        </p:nvSpPr>
        <p:spPr>
          <a:xfrm flipH="1">
            <a:off x="2779084" y="2631459"/>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2" name="Rectangle 91"/>
          <p:cNvSpPr/>
          <p:nvPr/>
        </p:nvSpPr>
        <p:spPr>
          <a:xfrm flipH="1">
            <a:off x="3220483" y="2342934"/>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3" name="Rectangle 92"/>
          <p:cNvSpPr/>
          <p:nvPr/>
        </p:nvSpPr>
        <p:spPr>
          <a:xfrm flipH="1">
            <a:off x="3208614" y="2622348"/>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5" name="Rectangle 94"/>
          <p:cNvSpPr/>
          <p:nvPr/>
        </p:nvSpPr>
        <p:spPr>
          <a:xfrm flipH="1">
            <a:off x="2769559" y="2913556"/>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6" name="Rectangle 95"/>
          <p:cNvSpPr/>
          <p:nvPr/>
        </p:nvSpPr>
        <p:spPr>
          <a:xfrm flipH="1">
            <a:off x="3215757" y="2899955"/>
            <a:ext cx="97631" cy="94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4" name="Rectangle 3"/>
          <p:cNvSpPr/>
          <p:nvPr/>
        </p:nvSpPr>
        <p:spPr>
          <a:xfrm>
            <a:off x="1815267" y="5017398"/>
            <a:ext cx="1250645" cy="177067"/>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solidFill>
                  <a:schemeClr val="tx1"/>
                </a:solidFill>
              </a:rPr>
              <a:t>Entrance to Cafeteria B</a:t>
            </a:r>
          </a:p>
        </p:txBody>
      </p:sp>
      <p:sp>
        <p:nvSpPr>
          <p:cNvPr id="97" name="Rounded Rectangle 96"/>
          <p:cNvSpPr/>
          <p:nvPr/>
        </p:nvSpPr>
        <p:spPr>
          <a:xfrm rot="5400000">
            <a:off x="1833752" y="2092196"/>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8" name="Rounded Rectangle 97"/>
          <p:cNvSpPr/>
          <p:nvPr/>
        </p:nvSpPr>
        <p:spPr>
          <a:xfrm rot="5400000">
            <a:off x="1660733" y="2433505"/>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9" name="Rounded Rectangle 98"/>
          <p:cNvSpPr/>
          <p:nvPr/>
        </p:nvSpPr>
        <p:spPr>
          <a:xfrm rot="5400000">
            <a:off x="1841129" y="2444223"/>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0" name="Rounded Rectangle 99"/>
          <p:cNvSpPr/>
          <p:nvPr/>
        </p:nvSpPr>
        <p:spPr>
          <a:xfrm rot="5400000">
            <a:off x="1656071" y="2731193"/>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1" name="Rounded Rectangle 100"/>
          <p:cNvSpPr/>
          <p:nvPr/>
        </p:nvSpPr>
        <p:spPr>
          <a:xfrm rot="5400000">
            <a:off x="1829793" y="2728637"/>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2" name="Rounded Rectangle 101"/>
          <p:cNvSpPr/>
          <p:nvPr/>
        </p:nvSpPr>
        <p:spPr>
          <a:xfrm rot="5400000">
            <a:off x="1652270" y="3100678"/>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03" name="Rounded Rectangle 102"/>
          <p:cNvSpPr/>
          <p:nvPr/>
        </p:nvSpPr>
        <p:spPr>
          <a:xfrm rot="5400000">
            <a:off x="1830782" y="3099074"/>
            <a:ext cx="144066" cy="77391"/>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6" name="Rectangle 7"/>
          <p:cNvSpPr>
            <a:spLocks noChangeArrowheads="1"/>
          </p:cNvSpPr>
          <p:nvPr/>
        </p:nvSpPr>
        <p:spPr bwMode="auto">
          <a:xfrm>
            <a:off x="4555892" y="685800"/>
            <a:ext cx="3661913" cy="3116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788" u="sng" dirty="0">
                <a:latin typeface="Arial" panose="020B0604020202020204" pitchFamily="34" charset="0"/>
              </a:rPr>
              <a:t>Kindergarten  Art  Ambassador (AA):  Jackson Pollock</a:t>
            </a:r>
          </a:p>
          <a:p>
            <a:pPr algn="ctr" eaLnBrk="1" hangingPunct="1">
              <a:spcBef>
                <a:spcPct val="0"/>
              </a:spcBef>
              <a:buFontTx/>
              <a:buNone/>
            </a:pPr>
            <a:r>
              <a:rPr lang="en-US" altLang="en-US" sz="788" dirty="0">
                <a:latin typeface="Arial" panose="020B0604020202020204" pitchFamily="34" charset="0"/>
              </a:rPr>
              <a:t>Attn:  Park Elementary Custodial Manager</a:t>
            </a:r>
          </a:p>
        </p:txBody>
      </p:sp>
      <p:sp>
        <p:nvSpPr>
          <p:cNvPr id="8" name="TextBox 7"/>
          <p:cNvSpPr txBox="1"/>
          <p:nvPr/>
        </p:nvSpPr>
        <p:spPr>
          <a:xfrm>
            <a:off x="172879" y="144899"/>
            <a:ext cx="4649286" cy="646331"/>
          </a:xfrm>
          <a:prstGeom prst="rect">
            <a:avLst/>
          </a:prstGeom>
          <a:noFill/>
        </p:spPr>
        <p:txBody>
          <a:bodyPr wrap="none" rtlCol="0">
            <a:spAutoFit/>
          </a:bodyPr>
          <a:lstStyle/>
          <a:p>
            <a:r>
              <a:rPr lang="en-US" b="1" u="sng" dirty="0">
                <a:solidFill>
                  <a:srgbClr val="FF0000"/>
                </a:solidFill>
              </a:rPr>
              <a:t>PARK Elementary email:  To Custodial Manager</a:t>
            </a:r>
          </a:p>
          <a:p>
            <a:r>
              <a:rPr lang="en-US" b="1" dirty="0">
                <a:solidFill>
                  <a:srgbClr val="FF0000"/>
                </a:solidFill>
              </a:rPr>
              <a:t>(Adjust to your school)</a:t>
            </a:r>
          </a:p>
        </p:txBody>
      </p:sp>
    </p:spTree>
    <p:extLst>
      <p:ext uri="{BB962C8B-B14F-4D97-AF65-F5344CB8AC3E}">
        <p14:creationId xmlns:p14="http://schemas.microsoft.com/office/powerpoint/2010/main" val="283530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928782"/>
            <a:ext cx="3200400" cy="24003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2400"/>
            <a:ext cx="3149600" cy="2362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73375" y="527050"/>
            <a:ext cx="2997200" cy="22479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2888" y="3985932"/>
            <a:ext cx="2997200" cy="22479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9243" y="4224057"/>
            <a:ext cx="2362200" cy="177165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3837" y="461962"/>
            <a:ext cx="2476500" cy="1857375"/>
          </a:xfrm>
          <a:prstGeom prst="rect">
            <a:avLst/>
          </a:prstGeom>
        </p:spPr>
      </p:pic>
      <p:sp>
        <p:nvSpPr>
          <p:cNvPr id="8" name="TextBox 7"/>
          <p:cNvSpPr txBox="1"/>
          <p:nvPr/>
        </p:nvSpPr>
        <p:spPr>
          <a:xfrm>
            <a:off x="5970162" y="2898525"/>
            <a:ext cx="2944076" cy="646331"/>
          </a:xfrm>
          <a:prstGeom prst="rect">
            <a:avLst/>
          </a:prstGeom>
          <a:noFill/>
        </p:spPr>
        <p:txBody>
          <a:bodyPr wrap="none" rtlCol="0">
            <a:spAutoFit/>
          </a:bodyPr>
          <a:lstStyle/>
          <a:p>
            <a:r>
              <a:rPr lang="en-US" u="sng" dirty="0"/>
              <a:t>Pics from Park Pollock Project</a:t>
            </a:r>
          </a:p>
          <a:p>
            <a:pPr algn="ctr"/>
            <a:r>
              <a:rPr lang="en-US" dirty="0"/>
              <a:t>Cafeteria B</a:t>
            </a:r>
          </a:p>
        </p:txBody>
      </p:sp>
    </p:spTree>
    <p:extLst>
      <p:ext uri="{BB962C8B-B14F-4D97-AF65-F5344CB8AC3E}">
        <p14:creationId xmlns:p14="http://schemas.microsoft.com/office/powerpoint/2010/main" val="89765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 descr="C:\Users\terita\Pictures\2015_03_12\IMG_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59" y="120015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255576" y="45244"/>
            <a:ext cx="4124078" cy="8002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400" b="0" u="sng" dirty="0">
                <a:latin typeface="Arial Rounded MT Bold" panose="020F0704030504030204" pitchFamily="34" charset="0"/>
              </a:rPr>
              <a:t>Kindergarten AA:  Jackson Pollock</a:t>
            </a:r>
          </a:p>
          <a:p>
            <a:pPr eaLnBrk="1" hangingPunct="1">
              <a:spcBef>
                <a:spcPct val="0"/>
              </a:spcBef>
              <a:buFontTx/>
              <a:buNone/>
            </a:pPr>
            <a:endParaRPr lang="en-US" altLang="en-US" sz="1800" b="0" dirty="0">
              <a:latin typeface="Arial Rounded MT Bold" panose="020F0704030504030204" pitchFamily="34" charset="0"/>
            </a:endParaRPr>
          </a:p>
          <a:p>
            <a:pPr lvl="2" eaLnBrk="1" hangingPunct="1">
              <a:spcBef>
                <a:spcPct val="0"/>
              </a:spcBef>
              <a:buFontTx/>
              <a:buNone/>
            </a:pPr>
            <a:r>
              <a:rPr lang="en-US" altLang="en-US" sz="1400" dirty="0">
                <a:latin typeface="Arial Rounded MT Bold" panose="020F0704030504030204" pitchFamily="34" charset="0"/>
              </a:rPr>
              <a:t>Photo of supplies (see Supply List)</a:t>
            </a:r>
          </a:p>
        </p:txBody>
      </p:sp>
      <p:sp>
        <p:nvSpPr>
          <p:cNvPr id="15364" name="TextBox 1"/>
          <p:cNvSpPr txBox="1">
            <a:spLocks noChangeArrowheads="1"/>
          </p:cNvSpPr>
          <p:nvPr/>
        </p:nvSpPr>
        <p:spPr bwMode="auto">
          <a:xfrm>
            <a:off x="3379072" y="4953000"/>
            <a:ext cx="12811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WHITE Office</a:t>
            </a:r>
          </a:p>
          <a:p>
            <a:pPr algn="ctr" eaLnBrk="1" hangingPunct="1">
              <a:spcBef>
                <a:spcPct val="0"/>
              </a:spcBef>
              <a:buFontTx/>
              <a:buNone/>
            </a:pPr>
            <a:r>
              <a:rPr lang="en-US" altLang="en-US" sz="1200" dirty="0">
                <a:latin typeface="Arial" panose="020B0604020202020204" pitchFamily="34" charset="0"/>
              </a:rPr>
              <a:t>Folders</a:t>
            </a:r>
          </a:p>
          <a:p>
            <a:pPr algn="ctr" eaLnBrk="1" hangingPunct="1">
              <a:spcBef>
                <a:spcPct val="0"/>
              </a:spcBef>
              <a:buFontTx/>
              <a:buNone/>
            </a:pPr>
            <a:r>
              <a:rPr lang="en-US" altLang="en-US" sz="1200" dirty="0">
                <a:latin typeface="Arial" panose="020B0604020202020204" pitchFamily="34" charset="0"/>
              </a:rPr>
              <a:t> NOT legal size</a:t>
            </a:r>
          </a:p>
          <a:p>
            <a:pPr algn="ctr" eaLnBrk="1" hangingPunct="1">
              <a:spcBef>
                <a:spcPct val="0"/>
              </a:spcBef>
              <a:buFontTx/>
              <a:buNone/>
            </a:pPr>
            <a:r>
              <a:rPr lang="en-US" altLang="en-US" sz="1200" dirty="0">
                <a:latin typeface="Arial" panose="020B0604020202020204" pitchFamily="34" charset="0"/>
              </a:rPr>
              <a:t>(1 per student)</a:t>
            </a:r>
          </a:p>
        </p:txBody>
      </p:sp>
      <p:sp>
        <p:nvSpPr>
          <p:cNvPr id="15365" name="TextBox 2"/>
          <p:cNvSpPr txBox="1">
            <a:spLocks noChangeArrowheads="1"/>
          </p:cNvSpPr>
          <p:nvPr/>
        </p:nvSpPr>
        <p:spPr bwMode="auto">
          <a:xfrm>
            <a:off x="5163964" y="5184669"/>
            <a:ext cx="12538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9x12 Artists</a:t>
            </a:r>
          </a:p>
          <a:p>
            <a:pPr algn="ctr" eaLnBrk="1" hangingPunct="1">
              <a:spcBef>
                <a:spcPct val="0"/>
              </a:spcBef>
              <a:buFontTx/>
              <a:buNone/>
            </a:pPr>
            <a:r>
              <a:rPr lang="en-US" altLang="en-US" sz="1200" dirty="0">
                <a:latin typeface="Arial" panose="020B0604020202020204" pitchFamily="34" charset="0"/>
              </a:rPr>
              <a:t>Canvas</a:t>
            </a:r>
          </a:p>
          <a:p>
            <a:pPr algn="ctr" eaLnBrk="1" hangingPunct="1">
              <a:spcBef>
                <a:spcPct val="0"/>
              </a:spcBef>
              <a:buFontTx/>
              <a:buNone/>
            </a:pPr>
            <a:r>
              <a:rPr lang="en-US" altLang="en-US" sz="1200" dirty="0">
                <a:latin typeface="Arial" panose="020B0604020202020204" pitchFamily="34" charset="0"/>
              </a:rPr>
              <a:t>(1 per student)</a:t>
            </a:r>
          </a:p>
        </p:txBody>
      </p:sp>
      <p:sp>
        <p:nvSpPr>
          <p:cNvPr id="15366" name="TextBox 3"/>
          <p:cNvSpPr txBox="1">
            <a:spLocks noChangeArrowheads="1"/>
          </p:cNvSpPr>
          <p:nvPr/>
        </p:nvSpPr>
        <p:spPr bwMode="auto">
          <a:xfrm>
            <a:off x="6553200" y="3148013"/>
            <a:ext cx="7000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400" dirty="0">
                <a:latin typeface="Arial" panose="020B0604020202020204" pitchFamily="34" charset="0"/>
              </a:rPr>
              <a:t>(14)</a:t>
            </a:r>
          </a:p>
          <a:p>
            <a:pPr algn="ctr" eaLnBrk="1" hangingPunct="1">
              <a:spcBef>
                <a:spcPct val="0"/>
              </a:spcBef>
              <a:buFontTx/>
              <a:buNone/>
            </a:pPr>
            <a:r>
              <a:rPr lang="en-US" altLang="en-US" sz="1400" dirty="0">
                <a:latin typeface="Arial" panose="020B0604020202020204" pitchFamily="34" charset="0"/>
              </a:rPr>
              <a:t>Art</a:t>
            </a:r>
          </a:p>
          <a:p>
            <a:pPr algn="ctr" eaLnBrk="1" hangingPunct="1">
              <a:spcBef>
                <a:spcPct val="0"/>
              </a:spcBef>
              <a:buFontTx/>
              <a:buNone/>
            </a:pPr>
            <a:r>
              <a:rPr lang="en-US" altLang="en-US" sz="1400" dirty="0">
                <a:latin typeface="Arial" panose="020B0604020202020204" pitchFamily="34" charset="0"/>
              </a:rPr>
              <a:t>boxes</a:t>
            </a:r>
          </a:p>
        </p:txBody>
      </p:sp>
      <p:sp>
        <p:nvSpPr>
          <p:cNvPr id="15367" name="TextBox 4"/>
          <p:cNvSpPr txBox="1">
            <a:spLocks noChangeArrowheads="1"/>
          </p:cNvSpPr>
          <p:nvPr/>
        </p:nvSpPr>
        <p:spPr bwMode="auto">
          <a:xfrm>
            <a:off x="6854655" y="3926641"/>
            <a:ext cx="121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(4) Old Gallon</a:t>
            </a:r>
          </a:p>
          <a:p>
            <a:pPr algn="ctr" eaLnBrk="1" hangingPunct="1">
              <a:spcBef>
                <a:spcPct val="0"/>
              </a:spcBef>
              <a:buFontTx/>
              <a:buNone/>
            </a:pPr>
            <a:r>
              <a:rPr lang="en-US" altLang="en-US" sz="1200" dirty="0">
                <a:latin typeface="Arial" panose="020B0604020202020204" pitchFamily="34" charset="0"/>
              </a:rPr>
              <a:t>paint containers</a:t>
            </a:r>
          </a:p>
          <a:p>
            <a:pPr algn="ctr" eaLnBrk="1" hangingPunct="1">
              <a:spcBef>
                <a:spcPct val="0"/>
              </a:spcBef>
              <a:buFontTx/>
              <a:buNone/>
            </a:pPr>
            <a:r>
              <a:rPr lang="en-US" altLang="en-US" sz="1200" dirty="0">
                <a:latin typeface="Arial" panose="020B0604020202020204" pitchFamily="34" charset="0"/>
              </a:rPr>
              <a:t>marked </a:t>
            </a:r>
          </a:p>
          <a:p>
            <a:pPr algn="ctr" eaLnBrk="1" hangingPunct="1">
              <a:spcBef>
                <a:spcPct val="0"/>
              </a:spcBef>
              <a:buFontTx/>
              <a:buNone/>
            </a:pPr>
            <a:r>
              <a:rPr lang="en-US" altLang="en-US" sz="1200" dirty="0">
                <a:latin typeface="Arial" panose="020B0604020202020204" pitchFamily="34" charset="0"/>
              </a:rPr>
              <a:t>“SAVE”</a:t>
            </a:r>
          </a:p>
        </p:txBody>
      </p:sp>
      <p:sp>
        <p:nvSpPr>
          <p:cNvPr id="15368" name="TextBox 5"/>
          <p:cNvSpPr txBox="1">
            <a:spLocks noChangeArrowheads="1"/>
          </p:cNvSpPr>
          <p:nvPr/>
        </p:nvSpPr>
        <p:spPr bwMode="auto">
          <a:xfrm>
            <a:off x="5297563" y="3250962"/>
            <a:ext cx="9183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400" dirty="0">
                <a:latin typeface="Arial" panose="020B0604020202020204" pitchFamily="34" charset="0"/>
              </a:rPr>
              <a:t>(4) NEW</a:t>
            </a:r>
          </a:p>
          <a:p>
            <a:pPr algn="ctr" eaLnBrk="1" hangingPunct="1">
              <a:spcBef>
                <a:spcPct val="0"/>
              </a:spcBef>
              <a:buFontTx/>
              <a:buNone/>
            </a:pPr>
            <a:r>
              <a:rPr lang="en-US" altLang="en-US" sz="1400" dirty="0">
                <a:latin typeface="Arial" panose="020B0604020202020204" pitchFamily="34" charset="0"/>
              </a:rPr>
              <a:t>Tempera</a:t>
            </a:r>
          </a:p>
          <a:p>
            <a:pPr algn="ctr" eaLnBrk="1" hangingPunct="1">
              <a:spcBef>
                <a:spcPct val="0"/>
              </a:spcBef>
              <a:buFontTx/>
              <a:buNone/>
            </a:pPr>
            <a:r>
              <a:rPr lang="en-US" altLang="en-US" sz="1400" dirty="0">
                <a:latin typeface="Arial" panose="020B0604020202020204" pitchFamily="34" charset="0"/>
              </a:rPr>
              <a:t> paint</a:t>
            </a:r>
          </a:p>
        </p:txBody>
      </p:sp>
      <p:sp>
        <p:nvSpPr>
          <p:cNvPr id="15369" name="TextBox 8"/>
          <p:cNvSpPr txBox="1">
            <a:spLocks noChangeArrowheads="1"/>
          </p:cNvSpPr>
          <p:nvPr/>
        </p:nvSpPr>
        <p:spPr bwMode="auto">
          <a:xfrm>
            <a:off x="7138988" y="76200"/>
            <a:ext cx="1776412"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b="0" dirty="0">
                <a:latin typeface="Arial" panose="020B0604020202020204" pitchFamily="34" charset="0"/>
              </a:rPr>
              <a:t>SUPPLIES:  1 of 3</a:t>
            </a:r>
          </a:p>
        </p:txBody>
      </p:sp>
      <p:sp>
        <p:nvSpPr>
          <p:cNvPr id="15370" name="TextBox 1"/>
          <p:cNvSpPr txBox="1">
            <a:spLocks noChangeArrowheads="1"/>
          </p:cNvSpPr>
          <p:nvPr/>
        </p:nvSpPr>
        <p:spPr bwMode="auto">
          <a:xfrm>
            <a:off x="2304520" y="3584601"/>
            <a:ext cx="20073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400" dirty="0">
                <a:latin typeface="Arial" panose="020B0604020202020204" pitchFamily="34" charset="0"/>
              </a:rPr>
              <a:t>(</a:t>
            </a:r>
            <a:r>
              <a:rPr lang="en-US" altLang="en-US" sz="1200" dirty="0">
                <a:latin typeface="Arial" panose="020B0604020202020204" pitchFamily="34" charset="0"/>
              </a:rPr>
              <a:t>40-60) Elmer’s Glue (depending upon # of students)</a:t>
            </a:r>
          </a:p>
        </p:txBody>
      </p:sp>
      <p:sp>
        <p:nvSpPr>
          <p:cNvPr id="15371" name="TextBox 2"/>
          <p:cNvSpPr txBox="1">
            <a:spLocks noChangeArrowheads="1"/>
          </p:cNvSpPr>
          <p:nvPr/>
        </p:nvSpPr>
        <p:spPr bwMode="auto">
          <a:xfrm>
            <a:off x="1892442" y="4988957"/>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towels</a:t>
            </a:r>
          </a:p>
          <a:p>
            <a:pPr algn="ctr" eaLnBrk="1" hangingPunct="1">
              <a:spcBef>
                <a:spcPct val="0"/>
              </a:spcBef>
              <a:buFontTx/>
              <a:buNone/>
            </a:pPr>
            <a:r>
              <a:rPr lang="en-US" altLang="en-US" sz="1200" dirty="0">
                <a:latin typeface="Arial" panose="020B0604020202020204" pitchFamily="34" charset="0"/>
              </a:rPr>
              <a:t>or preferably </a:t>
            </a:r>
          </a:p>
          <a:p>
            <a:pPr algn="ctr" eaLnBrk="1" hangingPunct="1">
              <a:spcBef>
                <a:spcPct val="0"/>
              </a:spcBef>
              <a:buFontTx/>
              <a:buNone/>
            </a:pPr>
            <a:r>
              <a:rPr lang="en-US" altLang="en-US" sz="1200" dirty="0">
                <a:latin typeface="Arial" panose="020B0604020202020204" pitchFamily="34" charset="0"/>
              </a:rPr>
              <a:t>(6) Blue chamois</a:t>
            </a:r>
          </a:p>
        </p:txBody>
      </p:sp>
      <p:sp>
        <p:nvSpPr>
          <p:cNvPr id="15372" name="TextBox 4"/>
          <p:cNvSpPr txBox="1">
            <a:spLocks noChangeArrowheads="1"/>
          </p:cNvSpPr>
          <p:nvPr/>
        </p:nvSpPr>
        <p:spPr bwMode="auto">
          <a:xfrm>
            <a:off x="1077327" y="3593763"/>
            <a:ext cx="908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(60)</a:t>
            </a:r>
          </a:p>
          <a:p>
            <a:pPr algn="ctr" eaLnBrk="1" hangingPunct="1">
              <a:spcBef>
                <a:spcPct val="0"/>
              </a:spcBef>
              <a:buFontTx/>
              <a:buNone/>
            </a:pPr>
            <a:r>
              <a:rPr lang="en-US" altLang="en-US" sz="1200" dirty="0">
                <a:latin typeface="Arial" panose="020B0604020202020204" pitchFamily="34" charset="0"/>
              </a:rPr>
              <a:t>Wegmans</a:t>
            </a:r>
          </a:p>
          <a:p>
            <a:pPr algn="ctr" eaLnBrk="1" hangingPunct="1">
              <a:spcBef>
                <a:spcPct val="0"/>
              </a:spcBef>
              <a:buFontTx/>
              <a:buNone/>
            </a:pPr>
            <a:r>
              <a:rPr lang="en-US" altLang="en-US" sz="1200" dirty="0">
                <a:latin typeface="Arial" panose="020B0604020202020204" pitchFamily="34" charset="0"/>
              </a:rPr>
              <a:t>Bags</a:t>
            </a:r>
          </a:p>
        </p:txBody>
      </p:sp>
      <p:sp>
        <p:nvSpPr>
          <p:cNvPr id="15373" name="TextBox 5"/>
          <p:cNvSpPr txBox="1">
            <a:spLocks noChangeArrowheads="1"/>
          </p:cNvSpPr>
          <p:nvPr/>
        </p:nvSpPr>
        <p:spPr bwMode="auto">
          <a:xfrm>
            <a:off x="1917700" y="2951163"/>
            <a:ext cx="82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800" dirty="0">
                <a:latin typeface="Arial" panose="020B0604020202020204" pitchFamily="34" charset="0"/>
              </a:rPr>
              <a:t>CUPS</a:t>
            </a:r>
          </a:p>
        </p:txBody>
      </p:sp>
      <p:sp>
        <p:nvSpPr>
          <p:cNvPr id="15374" name="TextBox 6"/>
          <p:cNvSpPr txBox="1">
            <a:spLocks noChangeArrowheads="1"/>
          </p:cNvSpPr>
          <p:nvPr/>
        </p:nvSpPr>
        <p:spPr bwMode="auto">
          <a:xfrm>
            <a:off x="3104267" y="2226050"/>
            <a:ext cx="7906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400" dirty="0">
                <a:latin typeface="Arial" panose="020B0604020202020204" pitchFamily="34" charset="0"/>
              </a:rPr>
              <a:t>(3)</a:t>
            </a:r>
          </a:p>
          <a:p>
            <a:pPr algn="ctr" eaLnBrk="1" hangingPunct="1">
              <a:spcBef>
                <a:spcPct val="0"/>
              </a:spcBef>
              <a:buFontTx/>
              <a:buNone/>
            </a:pPr>
            <a:r>
              <a:rPr lang="en-US" altLang="en-US" sz="1400" dirty="0">
                <a:latin typeface="Arial" panose="020B0604020202020204" pitchFamily="34" charset="0"/>
              </a:rPr>
              <a:t>Station</a:t>
            </a:r>
          </a:p>
          <a:p>
            <a:pPr algn="ctr" eaLnBrk="1" hangingPunct="1">
              <a:spcBef>
                <a:spcPct val="0"/>
              </a:spcBef>
              <a:buFontTx/>
              <a:buNone/>
            </a:pPr>
            <a:r>
              <a:rPr lang="en-US" altLang="en-US" sz="1400" dirty="0">
                <a:latin typeface="Arial" panose="020B0604020202020204" pitchFamily="34" charset="0"/>
              </a:rPr>
              <a:t>Tool</a:t>
            </a:r>
          </a:p>
          <a:p>
            <a:pPr algn="ctr" eaLnBrk="1" hangingPunct="1">
              <a:spcBef>
                <a:spcPct val="0"/>
              </a:spcBef>
              <a:buFontTx/>
              <a:buNone/>
            </a:pPr>
            <a:r>
              <a:rPr lang="en-US" altLang="en-US" sz="1400" dirty="0">
                <a:latin typeface="Arial" panose="020B0604020202020204" pitchFamily="34" charset="0"/>
              </a:rPr>
              <a:t>BINS</a:t>
            </a:r>
          </a:p>
        </p:txBody>
      </p:sp>
      <p:sp>
        <p:nvSpPr>
          <p:cNvPr id="15375" name="TextBox 8"/>
          <p:cNvSpPr txBox="1">
            <a:spLocks noChangeArrowheads="1"/>
          </p:cNvSpPr>
          <p:nvPr/>
        </p:nvSpPr>
        <p:spPr bwMode="auto">
          <a:xfrm>
            <a:off x="4307334" y="1537640"/>
            <a:ext cx="1024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(14)</a:t>
            </a:r>
          </a:p>
          <a:p>
            <a:pPr algn="ctr" eaLnBrk="1" hangingPunct="1">
              <a:spcBef>
                <a:spcPct val="0"/>
              </a:spcBef>
              <a:buFontTx/>
              <a:buNone/>
            </a:pPr>
            <a:r>
              <a:rPr lang="en-US" altLang="en-US" sz="1200" dirty="0">
                <a:latin typeface="Arial" panose="020B0604020202020204" pitchFamily="34" charset="0"/>
              </a:rPr>
              <a:t>Painters</a:t>
            </a:r>
          </a:p>
          <a:p>
            <a:pPr algn="ctr" eaLnBrk="1" hangingPunct="1">
              <a:spcBef>
                <a:spcPct val="0"/>
              </a:spcBef>
              <a:buFontTx/>
              <a:buNone/>
            </a:pPr>
            <a:r>
              <a:rPr lang="en-US" altLang="en-US" sz="1200" dirty="0">
                <a:latin typeface="Arial" panose="020B0604020202020204" pitchFamily="34" charset="0"/>
              </a:rPr>
              <a:t>drop cloths</a:t>
            </a:r>
          </a:p>
        </p:txBody>
      </p:sp>
      <p:sp>
        <p:nvSpPr>
          <p:cNvPr id="15376" name="TextBox 9"/>
          <p:cNvSpPr txBox="1">
            <a:spLocks noChangeArrowheads="1"/>
          </p:cNvSpPr>
          <p:nvPr/>
        </p:nvSpPr>
        <p:spPr bwMode="auto">
          <a:xfrm>
            <a:off x="4212803" y="2446702"/>
            <a:ext cx="1247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(8) Banana</a:t>
            </a:r>
          </a:p>
          <a:p>
            <a:pPr algn="ctr" eaLnBrk="1" hangingPunct="1">
              <a:spcBef>
                <a:spcPct val="0"/>
              </a:spcBef>
              <a:buFontTx/>
              <a:buNone/>
            </a:pPr>
            <a:r>
              <a:rPr lang="en-US" altLang="en-US" sz="1200" dirty="0">
                <a:latin typeface="Arial" panose="020B0604020202020204" pitchFamily="34" charset="0"/>
              </a:rPr>
              <a:t> Boxes</a:t>
            </a:r>
          </a:p>
          <a:p>
            <a:pPr algn="ctr" eaLnBrk="1" hangingPunct="1">
              <a:spcBef>
                <a:spcPct val="0"/>
              </a:spcBef>
              <a:buFontTx/>
              <a:buNone/>
            </a:pPr>
            <a:r>
              <a:rPr lang="en-US" altLang="en-US" sz="1200" dirty="0">
                <a:latin typeface="Arial" panose="020B0604020202020204" pitchFamily="34" charset="0"/>
              </a:rPr>
              <a:t>(top &amp; bottom)</a:t>
            </a:r>
          </a:p>
        </p:txBody>
      </p:sp>
      <p:sp>
        <p:nvSpPr>
          <p:cNvPr id="15377" name="TextBox 10"/>
          <p:cNvSpPr txBox="1">
            <a:spLocks noChangeArrowheads="1"/>
          </p:cNvSpPr>
          <p:nvPr/>
        </p:nvSpPr>
        <p:spPr bwMode="auto">
          <a:xfrm>
            <a:off x="5867400" y="1971675"/>
            <a:ext cx="968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800" b="0" dirty="0">
                <a:latin typeface="Arial" panose="020B0604020202020204" pitchFamily="34" charset="0"/>
              </a:rPr>
              <a:t>(</a:t>
            </a:r>
            <a:r>
              <a:rPr lang="en-US" altLang="en-US" sz="1400" dirty="0">
                <a:latin typeface="Arial" panose="020B0604020202020204" pitchFamily="34" charset="0"/>
              </a:rPr>
              <a:t>3) Home</a:t>
            </a:r>
          </a:p>
          <a:p>
            <a:pPr algn="ctr" eaLnBrk="1" hangingPunct="1">
              <a:spcBef>
                <a:spcPct val="0"/>
              </a:spcBef>
              <a:buFontTx/>
              <a:buNone/>
            </a:pPr>
            <a:r>
              <a:rPr lang="en-US" altLang="en-US" sz="1400" dirty="0">
                <a:latin typeface="Arial" panose="020B0604020202020204" pitchFamily="34" charset="0"/>
              </a:rPr>
              <a:t> Depot</a:t>
            </a:r>
          </a:p>
          <a:p>
            <a:pPr algn="ctr" eaLnBrk="1" hangingPunct="1">
              <a:spcBef>
                <a:spcPct val="0"/>
              </a:spcBef>
              <a:buFontTx/>
              <a:buNone/>
            </a:pPr>
            <a:r>
              <a:rPr lang="en-US" altLang="en-US" sz="1400" dirty="0">
                <a:latin typeface="Arial" panose="020B0604020202020204" pitchFamily="34" charset="0"/>
              </a:rPr>
              <a:t> buckets</a:t>
            </a:r>
          </a:p>
        </p:txBody>
      </p:sp>
      <p:sp>
        <p:nvSpPr>
          <p:cNvPr id="15378" name="TextBox 11"/>
          <p:cNvSpPr txBox="1">
            <a:spLocks noChangeArrowheads="1"/>
          </p:cNvSpPr>
          <p:nvPr/>
        </p:nvSpPr>
        <p:spPr bwMode="auto">
          <a:xfrm>
            <a:off x="7138988" y="5321300"/>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400" dirty="0">
                <a:latin typeface="Arial" panose="020B0604020202020204" pitchFamily="34" charset="0"/>
              </a:rPr>
              <a:t>Velcro</a:t>
            </a:r>
          </a:p>
        </p:txBody>
      </p:sp>
      <p:sp>
        <p:nvSpPr>
          <p:cNvPr id="15379" name="TextBox 12"/>
          <p:cNvSpPr txBox="1">
            <a:spLocks noChangeArrowheads="1"/>
          </p:cNvSpPr>
          <p:nvPr/>
        </p:nvSpPr>
        <p:spPr bwMode="auto">
          <a:xfrm>
            <a:off x="6381750" y="6211888"/>
            <a:ext cx="1765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400" b="0" dirty="0">
                <a:latin typeface="Arial" panose="020B0604020202020204" pitchFamily="34" charset="0"/>
              </a:rPr>
              <a:t>(2) Sharpie Markers</a:t>
            </a:r>
          </a:p>
        </p:txBody>
      </p:sp>
      <p:sp>
        <p:nvSpPr>
          <p:cNvPr id="15380" name="TextBox 13"/>
          <p:cNvSpPr txBox="1">
            <a:spLocks noChangeArrowheads="1"/>
          </p:cNvSpPr>
          <p:nvPr/>
        </p:nvSpPr>
        <p:spPr bwMode="auto">
          <a:xfrm>
            <a:off x="4337838" y="4092357"/>
            <a:ext cx="997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dirty="0">
                <a:latin typeface="Arial" panose="020B0604020202020204" pitchFamily="34" charset="0"/>
              </a:rPr>
              <a:t>(1-2)</a:t>
            </a:r>
          </a:p>
          <a:p>
            <a:pPr algn="ctr" eaLnBrk="1" hangingPunct="1">
              <a:spcBef>
                <a:spcPct val="0"/>
              </a:spcBef>
              <a:buFontTx/>
              <a:buNone/>
            </a:pPr>
            <a:r>
              <a:rPr lang="en-US" altLang="en-US" sz="1200" dirty="0">
                <a:latin typeface="Arial" panose="020B0604020202020204" pitchFamily="34" charset="0"/>
              </a:rPr>
              <a:t>PLASTIC</a:t>
            </a:r>
          </a:p>
          <a:p>
            <a:pPr algn="ctr" eaLnBrk="1" hangingPunct="1">
              <a:spcBef>
                <a:spcPct val="0"/>
              </a:spcBef>
              <a:buFontTx/>
              <a:buNone/>
            </a:pPr>
            <a:r>
              <a:rPr lang="en-US" altLang="en-US" sz="1200" dirty="0">
                <a:latin typeface="Arial" panose="020B0604020202020204" pitchFamily="34" charset="0"/>
              </a:rPr>
              <a:t>tablecloths</a:t>
            </a:r>
          </a:p>
        </p:txBody>
      </p:sp>
      <p:sp>
        <p:nvSpPr>
          <p:cNvPr id="15382" name="TextBox 15"/>
          <p:cNvSpPr txBox="1">
            <a:spLocks noChangeArrowheads="1"/>
          </p:cNvSpPr>
          <p:nvPr/>
        </p:nvSpPr>
        <p:spPr bwMode="auto">
          <a:xfrm>
            <a:off x="1416050" y="4530725"/>
            <a:ext cx="115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200" b="0" dirty="0">
                <a:latin typeface="Arial" panose="020B0604020202020204" pitchFamily="34" charset="0"/>
              </a:rPr>
              <a:t>Tall kitchen</a:t>
            </a:r>
          </a:p>
          <a:p>
            <a:pPr algn="ctr" eaLnBrk="1" hangingPunct="1">
              <a:spcBef>
                <a:spcPct val="0"/>
              </a:spcBef>
              <a:buFontTx/>
              <a:buNone/>
            </a:pPr>
            <a:r>
              <a:rPr lang="en-US" altLang="en-US" sz="1200" b="0" dirty="0">
                <a:latin typeface="Arial" panose="020B0604020202020204" pitchFamily="34" charset="0"/>
              </a:rPr>
              <a:t>Garbage bags</a:t>
            </a:r>
          </a:p>
        </p:txBody>
      </p:sp>
      <p:sp>
        <p:nvSpPr>
          <p:cNvPr id="15383" name="TextBox 16"/>
          <p:cNvSpPr txBox="1">
            <a:spLocks noChangeArrowheads="1"/>
          </p:cNvSpPr>
          <p:nvPr/>
        </p:nvSpPr>
        <p:spPr bwMode="auto">
          <a:xfrm>
            <a:off x="4340601" y="3312518"/>
            <a:ext cx="10342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400" dirty="0">
                <a:latin typeface="Arial" panose="020B0604020202020204" pitchFamily="34" charset="0"/>
              </a:rPr>
              <a:t>(10)</a:t>
            </a:r>
            <a:br>
              <a:rPr lang="en-US" altLang="en-US" sz="1400" dirty="0">
                <a:latin typeface="Arial" panose="020B0604020202020204" pitchFamily="34" charset="0"/>
              </a:rPr>
            </a:br>
            <a:r>
              <a:rPr lang="en-US" altLang="en-US" sz="1400" dirty="0">
                <a:latin typeface="Arial" panose="020B0604020202020204" pitchFamily="34" charset="0"/>
              </a:rPr>
              <a:t>AJAX</a:t>
            </a:r>
          </a:p>
          <a:p>
            <a:pPr algn="ctr" eaLnBrk="1" hangingPunct="1">
              <a:spcBef>
                <a:spcPct val="0"/>
              </a:spcBef>
              <a:buFontTx/>
              <a:buNone/>
            </a:pPr>
            <a:r>
              <a:rPr lang="en-US" altLang="en-US" sz="1000" dirty="0">
                <a:latin typeface="Arial" panose="020B0604020202020204" pitchFamily="34" charset="0"/>
              </a:rPr>
              <a:t>52 Fl. Oz each</a:t>
            </a:r>
          </a:p>
        </p:txBody>
      </p:sp>
      <p:sp>
        <p:nvSpPr>
          <p:cNvPr id="2" name="TextBox 1"/>
          <p:cNvSpPr txBox="1"/>
          <p:nvPr/>
        </p:nvSpPr>
        <p:spPr>
          <a:xfrm>
            <a:off x="2853507" y="4568845"/>
            <a:ext cx="1375248" cy="276999"/>
          </a:xfrm>
          <a:prstGeom prst="rect">
            <a:avLst/>
          </a:prstGeom>
          <a:noFill/>
        </p:spPr>
        <p:txBody>
          <a:bodyPr wrap="none" rtlCol="0">
            <a:spAutoFit/>
          </a:bodyPr>
          <a:lstStyle/>
          <a:p>
            <a:r>
              <a:rPr lang="en-US" sz="1200" b="1" dirty="0"/>
              <a:t>(4) Tempera paints</a:t>
            </a:r>
          </a:p>
        </p:txBody>
      </p:sp>
      <p:pic>
        <p:nvPicPr>
          <p:cNvPr id="1026" name="Picture 2" descr="https://encrypted-tbn0.gstatic.com/images?q=tbn:ANd9GcTeNoNzM_GSa0DMEgO_n2w9Y9FC1ryPDH_-28o5ZlC-DRomukQ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88" t="-8407" r="10859" b="-1"/>
          <a:stretch/>
        </p:blipFill>
        <p:spPr bwMode="auto">
          <a:xfrm>
            <a:off x="7544727" y="2901361"/>
            <a:ext cx="838200" cy="792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832" y="1086304"/>
            <a:ext cx="1571379" cy="338554"/>
          </a:xfrm>
          <a:prstGeom prst="rect">
            <a:avLst/>
          </a:prstGeom>
          <a:solidFill>
            <a:schemeClr val="bg1"/>
          </a:solidFill>
        </p:spPr>
        <p:txBody>
          <a:bodyPr wrap="square" rtlCol="0">
            <a:spAutoFit/>
          </a:bodyPr>
          <a:lstStyle/>
          <a:p>
            <a:r>
              <a:rPr lang="en-US" sz="1600" dirty="0"/>
              <a:t>You’ll need:</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57429" y="4216132"/>
            <a:ext cx="1087760" cy="815820"/>
          </a:xfrm>
          <a:prstGeom prst="rect">
            <a:avLst/>
          </a:prstGeom>
        </p:spPr>
      </p:pic>
      <p:sp>
        <p:nvSpPr>
          <p:cNvPr id="6" name="TextBox 5"/>
          <p:cNvSpPr txBox="1"/>
          <p:nvPr/>
        </p:nvSpPr>
        <p:spPr>
          <a:xfrm>
            <a:off x="5709806" y="4253793"/>
            <a:ext cx="1255384" cy="707886"/>
          </a:xfrm>
          <a:prstGeom prst="rect">
            <a:avLst/>
          </a:prstGeom>
          <a:noFill/>
        </p:spPr>
        <p:txBody>
          <a:bodyPr wrap="square" rtlCol="0">
            <a:spAutoFit/>
          </a:bodyPr>
          <a:lstStyle/>
          <a:p>
            <a:pPr algn="ctr"/>
            <a:r>
              <a:rPr lang="en-US" sz="1000" b="1" dirty="0"/>
              <a:t>(2) Packages;</a:t>
            </a:r>
          </a:p>
          <a:p>
            <a:pPr algn="ctr"/>
            <a:r>
              <a:rPr lang="en-US" sz="1000" b="1" dirty="0"/>
              <a:t> 96 count/</a:t>
            </a:r>
            <a:r>
              <a:rPr lang="en-US" sz="1000" b="1" dirty="0" err="1"/>
              <a:t>pkg</a:t>
            </a:r>
            <a:endParaRPr lang="en-US" sz="1000" b="1" dirty="0"/>
          </a:p>
          <a:p>
            <a:pPr algn="ctr"/>
            <a:r>
              <a:rPr lang="en-US" sz="1000" b="1" dirty="0"/>
              <a:t>Adult Washcloths</a:t>
            </a:r>
          </a:p>
          <a:p>
            <a:pPr algn="ctr"/>
            <a:r>
              <a:rPr lang="en-US" sz="1000" b="1" dirty="0"/>
              <a:t> 12”x8”</a:t>
            </a:r>
          </a:p>
        </p:txBody>
      </p:sp>
      <p:pic>
        <p:nvPicPr>
          <p:cNvPr id="30" name="Picture 2" descr="http://images17.newegg.com/is/image/newegg/12-119-005-TS?$S640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4" y="2590801"/>
            <a:ext cx="1032287" cy="8181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549" y="3396899"/>
            <a:ext cx="975610" cy="892552"/>
          </a:xfrm>
          <a:prstGeom prst="rect">
            <a:avLst/>
          </a:prstGeom>
          <a:noFill/>
        </p:spPr>
        <p:txBody>
          <a:bodyPr wrap="square" rtlCol="0">
            <a:spAutoFit/>
          </a:bodyPr>
          <a:lstStyle/>
          <a:p>
            <a:pPr algn="ctr"/>
            <a:r>
              <a:rPr lang="en-US" sz="1000" dirty="0"/>
              <a:t>Might need</a:t>
            </a:r>
          </a:p>
          <a:p>
            <a:pPr algn="ctr"/>
            <a:r>
              <a:rPr lang="en-US" sz="1000" dirty="0"/>
              <a:t>USB 2.0 cable,</a:t>
            </a:r>
          </a:p>
          <a:p>
            <a:pPr algn="ctr"/>
            <a:r>
              <a:rPr lang="en-US" sz="800" dirty="0"/>
              <a:t> A-male to B-male</a:t>
            </a:r>
          </a:p>
          <a:p>
            <a:pPr algn="ctr"/>
            <a:r>
              <a:rPr lang="en-US" sz="800" dirty="0"/>
              <a:t>for Epson</a:t>
            </a:r>
          </a:p>
          <a:p>
            <a:pPr algn="ctr"/>
            <a:r>
              <a:rPr lang="en-US" sz="800" dirty="0"/>
              <a:t>LOOK FOR or</a:t>
            </a:r>
          </a:p>
          <a:p>
            <a:pPr algn="ctr"/>
            <a:r>
              <a:rPr lang="en-US" sz="800" dirty="0"/>
              <a:t>ASK Art </a:t>
            </a:r>
            <a:r>
              <a:rPr lang="en-US" sz="800" dirty="0" err="1"/>
              <a:t>Amb</a:t>
            </a:r>
            <a:r>
              <a:rPr lang="en-US" sz="800" dirty="0"/>
              <a:t>. Chair</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6" y="5653065"/>
            <a:ext cx="1461636" cy="1096227"/>
          </a:xfrm>
          <a:prstGeom prst="rect">
            <a:avLst/>
          </a:prstGeom>
          <a:ln w="19050">
            <a:solidFill>
              <a:schemeClr val="tx1"/>
            </a:solidFill>
          </a:ln>
        </p:spPr>
      </p:pic>
      <p:sp>
        <p:nvSpPr>
          <p:cNvPr id="9" name="TextBox 8"/>
          <p:cNvSpPr txBox="1"/>
          <p:nvPr/>
        </p:nvSpPr>
        <p:spPr>
          <a:xfrm>
            <a:off x="59038" y="5075277"/>
            <a:ext cx="1658173" cy="553998"/>
          </a:xfrm>
          <a:prstGeom prst="rect">
            <a:avLst/>
          </a:prstGeom>
          <a:solidFill>
            <a:schemeClr val="bg1"/>
          </a:solidFill>
        </p:spPr>
        <p:txBody>
          <a:bodyPr wrap="square" rtlCol="0">
            <a:spAutoFit/>
          </a:bodyPr>
          <a:lstStyle/>
          <a:p>
            <a:pPr algn="ctr"/>
            <a:r>
              <a:rPr lang="en-US" sz="1000" dirty="0"/>
              <a:t>(4) Empty AJAX bottles </a:t>
            </a:r>
          </a:p>
          <a:p>
            <a:pPr algn="ctr"/>
            <a:r>
              <a:rPr lang="en-US" sz="1000" dirty="0"/>
              <a:t>marked “SAVE”</a:t>
            </a:r>
          </a:p>
          <a:p>
            <a:pPr algn="ctr"/>
            <a:r>
              <a:rPr lang="en-US" sz="1000" dirty="0"/>
              <a:t>(use for glue prep)</a:t>
            </a:r>
          </a:p>
        </p:txBody>
      </p:sp>
      <p:sp>
        <p:nvSpPr>
          <p:cNvPr id="36" name="Rectangle 35"/>
          <p:cNvSpPr/>
          <p:nvPr/>
        </p:nvSpPr>
        <p:spPr>
          <a:xfrm>
            <a:off x="7138988" y="1107344"/>
            <a:ext cx="1852612" cy="186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 name="Rectangle 11"/>
          <p:cNvSpPr/>
          <p:nvPr/>
        </p:nvSpPr>
        <p:spPr>
          <a:xfrm>
            <a:off x="7174246" y="1027442"/>
            <a:ext cx="1782095" cy="646331"/>
          </a:xfrm>
          <a:prstGeom prst="rect">
            <a:avLst/>
          </a:prstGeom>
        </p:spPr>
        <p:txBody>
          <a:bodyPr wrap="square">
            <a:spAutoFit/>
          </a:bodyPr>
          <a:lstStyle/>
          <a:p>
            <a:pPr algn="ctr"/>
            <a:r>
              <a:rPr lang="en-US" sz="1200" dirty="0"/>
              <a:t>Bamboo Skewers to do the  “drip tests” when prepping paint</a:t>
            </a:r>
          </a:p>
        </p:txBody>
      </p:sp>
      <p:pic>
        <p:nvPicPr>
          <p:cNvPr id="10" name="Picture 2" descr="http://www.freestockphotosclub.com/wp-content/uploads/2011/07/Toothpick-520x3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3969" y="1762294"/>
            <a:ext cx="1259771" cy="9448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7194" y="2800452"/>
            <a:ext cx="1066800" cy="553998"/>
          </a:xfrm>
          <a:prstGeom prst="rect">
            <a:avLst/>
          </a:prstGeom>
          <a:noFill/>
        </p:spPr>
        <p:txBody>
          <a:bodyPr wrap="square" rtlCol="0">
            <a:spAutoFit/>
          </a:bodyPr>
          <a:lstStyle/>
          <a:p>
            <a:pPr algn="ctr"/>
            <a:r>
              <a:rPr lang="en-US" sz="1000" dirty="0"/>
              <a:t>Funnel</a:t>
            </a:r>
          </a:p>
          <a:p>
            <a:pPr algn="ctr"/>
            <a:r>
              <a:rPr lang="en-US" sz="1000" dirty="0"/>
              <a:t> (for paint prep)</a:t>
            </a:r>
          </a:p>
          <a:p>
            <a:pPr algn="ctr"/>
            <a:r>
              <a:rPr lang="en-US" sz="1000" dirty="0"/>
              <a:t>Find in AA bin</a:t>
            </a:r>
          </a:p>
        </p:txBody>
      </p:sp>
      <p:pic>
        <p:nvPicPr>
          <p:cNvPr id="3" name="Picture 2" descr="Image result for cup measu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496" y="1424858"/>
            <a:ext cx="1502715" cy="6124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928" y="549335"/>
            <a:ext cx="8973671" cy="5632311"/>
          </a:xfrm>
          <a:prstGeom prst="rect">
            <a:avLst/>
          </a:prstGeom>
          <a:noFill/>
        </p:spPr>
        <p:txBody>
          <a:bodyPr wrap="square">
            <a:noAutofit/>
          </a:bodyPr>
          <a:lstStyle/>
          <a:p>
            <a:pPr lvl="1" eaLnBrk="1" hangingPunct="1">
              <a:defRPr/>
            </a:pPr>
            <a:endParaRPr lang="en-US" sz="1000" b="1" u="sng" dirty="0"/>
          </a:p>
          <a:p>
            <a:pPr lvl="1" eaLnBrk="1" hangingPunct="1">
              <a:defRPr/>
            </a:pPr>
            <a:r>
              <a:rPr lang="en-US" sz="1000" b="1" u="sng" dirty="0"/>
              <a:t>WALMART </a:t>
            </a:r>
            <a:r>
              <a:rPr lang="en-US" sz="1000" b="1" dirty="0"/>
              <a:t>:    PLEASE ONLY BUY THESE BRANDS, they are tested and best for any possible allergic reactions</a:t>
            </a:r>
            <a:endParaRPr lang="en-US" sz="1000" b="1" u="sng" dirty="0">
              <a:solidFill>
                <a:srgbClr val="00B050"/>
              </a:solidFill>
              <a:latin typeface="Arial Black" panose="020B0A04020102020204" pitchFamily="34" charset="0"/>
              <a:cs typeface="Arial" panose="020B0604020202020204" pitchFamily="34" charset="0"/>
            </a:endParaRPr>
          </a:p>
          <a:p>
            <a:pPr marL="1200150" lvl="2" indent="-285750">
              <a:lnSpc>
                <a:spcPct val="150000"/>
              </a:lnSpc>
              <a:buFont typeface="Arial" panose="020B0604020202020204" pitchFamily="34" charset="0"/>
              <a:buChar char="•"/>
              <a:defRPr/>
            </a:pPr>
            <a:r>
              <a:rPr lang="en-US" sz="1000" b="1" u="sng" dirty="0">
                <a:latin typeface="Arial Black" panose="020B0A04020102020204" pitchFamily="34" charset="0"/>
                <a:cs typeface="Arial" panose="020B0604020202020204" pitchFamily="34" charset="0"/>
              </a:rPr>
              <a:t>4  fl. Oz. BOTTLES of Elmer’s School Glue</a:t>
            </a:r>
            <a:r>
              <a:rPr lang="en-US" sz="1000" b="1" dirty="0">
                <a:latin typeface="Arial" panose="020B0604020202020204" pitchFamily="34" charset="0"/>
                <a:cs typeface="Arial" panose="020B0604020202020204" pitchFamily="34" charset="0"/>
              </a:rPr>
              <a:t>:  Don’t buy any other brand.  “Back to School” pricing  $ .50 vs $ .80 each</a:t>
            </a:r>
          </a:p>
          <a:p>
            <a:pPr marL="1543050" lvl="3" indent="-171450">
              <a:lnSpc>
                <a:spcPct val="150000"/>
              </a:lnSpc>
              <a:buFont typeface="Wingdings" panose="05000000000000000000" pitchFamily="2" charset="2"/>
              <a:buChar char="Ø"/>
              <a:defRPr/>
            </a:pPr>
            <a:r>
              <a:rPr lang="en-US" sz="1000" b="1" u="sng" dirty="0">
                <a:solidFill>
                  <a:srgbClr val="00B050"/>
                </a:solidFill>
                <a:latin typeface="Arial Black" panose="020B0A04020102020204" pitchFamily="34" charset="0"/>
                <a:cs typeface="Arial" panose="020B0604020202020204" pitchFamily="34" charset="0"/>
              </a:rPr>
              <a:t>UNDER 60 STUDENTS</a:t>
            </a:r>
            <a:r>
              <a:rPr lang="en-US" sz="1000" b="1" dirty="0">
                <a:solidFill>
                  <a:srgbClr val="00B050"/>
                </a:solidFill>
                <a:latin typeface="Arial Black" panose="020B0A04020102020204" pitchFamily="34" charset="0"/>
                <a:cs typeface="Arial" panose="020B0604020202020204" pitchFamily="34" charset="0"/>
              </a:rPr>
              <a:t>:  </a:t>
            </a:r>
            <a:r>
              <a:rPr lang="en-US" sz="1000" b="1" dirty="0">
                <a:solidFill>
                  <a:srgbClr val="FF0000"/>
                </a:solidFill>
                <a:latin typeface="Arial Black" panose="020B0A04020102020204" pitchFamily="34" charset="0"/>
                <a:cs typeface="Arial" panose="020B0604020202020204" pitchFamily="34" charset="0"/>
              </a:rPr>
              <a:t>Buy (40)</a:t>
            </a:r>
            <a:r>
              <a:rPr lang="en-US" sz="1000" b="1" dirty="0">
                <a:solidFill>
                  <a:srgbClr val="00B050"/>
                </a:solidFill>
                <a:latin typeface="Arial Black" panose="020B0A04020102020204" pitchFamily="34" charset="0"/>
                <a:cs typeface="Arial" panose="020B0604020202020204" pitchFamily="34" charset="0"/>
              </a:rPr>
              <a:t> 4 fl. Oz. bottles of Elmer’s School glue</a:t>
            </a:r>
            <a:endParaRPr lang="en-US" sz="1000" b="1" u="sng" dirty="0">
              <a:solidFill>
                <a:srgbClr val="00B050"/>
              </a:solidFill>
              <a:latin typeface="Arial Black" panose="020B0A04020102020204" pitchFamily="34" charset="0"/>
              <a:cs typeface="Arial" panose="020B0604020202020204" pitchFamily="34" charset="0"/>
            </a:endParaRPr>
          </a:p>
          <a:p>
            <a:pPr marL="1543050" lvl="3" indent="-171450">
              <a:lnSpc>
                <a:spcPct val="150000"/>
              </a:lnSpc>
              <a:buFont typeface="Wingdings" panose="05000000000000000000" pitchFamily="2" charset="2"/>
              <a:buChar char="Ø"/>
              <a:defRPr/>
            </a:pPr>
            <a:endParaRPr lang="en-US" sz="1000" b="1" u="sng" dirty="0">
              <a:solidFill>
                <a:srgbClr val="00B050"/>
              </a:solidFill>
              <a:latin typeface="Arial Black" panose="020B0A04020102020204" pitchFamily="34" charset="0"/>
              <a:cs typeface="Arial" panose="020B0604020202020204" pitchFamily="34" charset="0"/>
            </a:endParaRPr>
          </a:p>
          <a:p>
            <a:pPr marL="1543050" lvl="3" indent="-171450">
              <a:lnSpc>
                <a:spcPct val="150000"/>
              </a:lnSpc>
              <a:buFont typeface="Wingdings" panose="05000000000000000000" pitchFamily="2" charset="2"/>
              <a:buChar char="Ø"/>
              <a:defRPr/>
            </a:pPr>
            <a:r>
              <a:rPr lang="en-US" sz="1000" b="1" u="sng" dirty="0">
                <a:solidFill>
                  <a:srgbClr val="00B050"/>
                </a:solidFill>
                <a:latin typeface="Arial Black" panose="020B0A04020102020204" pitchFamily="34" charset="0"/>
                <a:cs typeface="Arial" panose="020B0604020202020204" pitchFamily="34" charset="0"/>
              </a:rPr>
              <a:t>OVER 60+ STUDENTS</a:t>
            </a:r>
            <a:r>
              <a:rPr lang="en-US" sz="1000" b="1" dirty="0">
                <a:solidFill>
                  <a:srgbClr val="00B050"/>
                </a:solidFill>
                <a:latin typeface="Arial Black" panose="020B0A04020102020204" pitchFamily="34" charset="0"/>
                <a:cs typeface="Arial" panose="020B0604020202020204" pitchFamily="34" charset="0"/>
              </a:rPr>
              <a:t>:  </a:t>
            </a:r>
            <a:r>
              <a:rPr lang="en-US" sz="1000" b="1" dirty="0">
                <a:solidFill>
                  <a:srgbClr val="FF0000"/>
                </a:solidFill>
                <a:latin typeface="Arial Black" panose="020B0A04020102020204" pitchFamily="34" charset="0"/>
                <a:cs typeface="Arial" panose="020B0604020202020204" pitchFamily="34" charset="0"/>
              </a:rPr>
              <a:t>Buy (60) </a:t>
            </a:r>
            <a:r>
              <a:rPr lang="en-US" sz="1000" b="1" dirty="0">
                <a:solidFill>
                  <a:srgbClr val="00B050"/>
                </a:solidFill>
                <a:latin typeface="Arial Black" panose="020B0A04020102020204" pitchFamily="34" charset="0"/>
                <a:cs typeface="Arial" panose="020B0604020202020204" pitchFamily="34" charset="0"/>
              </a:rPr>
              <a:t>4 fl. Oz. bottles of Elmer’s School glue</a:t>
            </a:r>
          </a:p>
          <a:p>
            <a:pPr lvl="2">
              <a:lnSpc>
                <a:spcPct val="150000"/>
              </a:lnSpc>
              <a:defRPr/>
            </a:pPr>
            <a:endParaRPr lang="en-US" sz="1000" dirty="0">
              <a:cs typeface="Arial" panose="020B0604020202020204" pitchFamily="34" charset="0"/>
            </a:endParaRPr>
          </a:p>
          <a:p>
            <a:pPr marL="1200150" lvl="2" indent="-285750">
              <a:lnSpc>
                <a:spcPct val="150000"/>
              </a:lnSpc>
              <a:buFont typeface="Arial" panose="020B0604020202020204" pitchFamily="34" charset="0"/>
              <a:buChar char="•"/>
              <a:defRPr/>
            </a:pPr>
            <a:r>
              <a:rPr lang="en-US" sz="1000" dirty="0">
                <a:cs typeface="Arial" panose="020B0604020202020204" pitchFamily="34" charset="0"/>
              </a:rPr>
              <a:t>(10)  </a:t>
            </a:r>
            <a:r>
              <a:rPr lang="en-US" sz="1000" u="sng" dirty="0">
                <a:cs typeface="Arial" panose="020B0604020202020204" pitchFamily="34" charset="0"/>
              </a:rPr>
              <a:t>52 FL.OZ</a:t>
            </a:r>
            <a:r>
              <a:rPr lang="en-US" sz="1000" dirty="0">
                <a:cs typeface="Arial" panose="020B0604020202020204" pitchFamily="34" charset="0"/>
              </a:rPr>
              <a:t> of</a:t>
            </a:r>
            <a:r>
              <a:rPr lang="en-US" sz="1000" b="1" dirty="0">
                <a:cs typeface="Arial" panose="020B0604020202020204" pitchFamily="34" charset="0"/>
              </a:rPr>
              <a:t> AJAX </a:t>
            </a:r>
            <a:r>
              <a:rPr lang="en-US" sz="1000" dirty="0">
                <a:cs typeface="Arial" panose="020B0604020202020204" pitchFamily="34" charset="0"/>
              </a:rPr>
              <a:t>liquid dish soap (get YELLOW colored one –orange ok) </a:t>
            </a:r>
            <a:r>
              <a:rPr lang="en-US" sz="1000" b="1" u="sng" dirty="0">
                <a:solidFill>
                  <a:srgbClr val="FF0000"/>
                </a:solidFill>
                <a:cs typeface="Arial" panose="020B0604020202020204" pitchFamily="34" charset="0"/>
              </a:rPr>
              <a:t>ONLY buy this size AND brand</a:t>
            </a:r>
            <a:r>
              <a:rPr lang="en-US" sz="1000" dirty="0">
                <a:cs typeface="Arial" panose="020B0604020202020204" pitchFamily="34" charset="0"/>
              </a:rPr>
              <a:t>.  Other might change paint colors and/or students could have allergic reaction, this brand has been tested).</a:t>
            </a:r>
          </a:p>
          <a:p>
            <a:pPr marL="1200150" lvl="2" indent="-285750">
              <a:lnSpc>
                <a:spcPct val="150000"/>
              </a:lnSpc>
              <a:buFont typeface="Arial" panose="020B0604020202020204" pitchFamily="34" charset="0"/>
              <a:buChar char="•"/>
              <a:defRPr/>
            </a:pPr>
            <a:r>
              <a:rPr lang="en-US" sz="1000" dirty="0">
                <a:cs typeface="Arial" panose="020B0604020202020204" pitchFamily="34" charset="0"/>
              </a:rPr>
              <a:t>(280) 18 oz. disposable PLASTIC cups, look like the “Solo” cups</a:t>
            </a:r>
          </a:p>
          <a:p>
            <a:pPr marL="1200150" lvl="2" indent="-285750">
              <a:lnSpc>
                <a:spcPct val="150000"/>
              </a:lnSpc>
              <a:buFont typeface="Arial" panose="020B0604020202020204" pitchFamily="34" charset="0"/>
              <a:buChar char="•"/>
              <a:defRPr/>
            </a:pPr>
            <a:r>
              <a:rPr lang="en-US" sz="1000" dirty="0">
                <a:cs typeface="Arial" panose="020B0604020202020204" pitchFamily="34" charset="0"/>
              </a:rPr>
              <a:t>VELCRO (15’) to re-hang the 4-large POLLOCKS back in the Auditorium – give to Custodian Staff</a:t>
            </a:r>
          </a:p>
          <a:p>
            <a:pPr marL="1200150" lvl="2" indent="-285750">
              <a:lnSpc>
                <a:spcPct val="150000"/>
              </a:lnSpc>
              <a:buFont typeface="Arial" panose="020B0604020202020204" pitchFamily="34" charset="0"/>
              <a:buChar char="•"/>
              <a:defRPr/>
            </a:pPr>
            <a:r>
              <a:rPr lang="en-US" sz="1000" dirty="0">
                <a:cs typeface="Arial" panose="020B0604020202020204" pitchFamily="34" charset="0"/>
              </a:rPr>
              <a:t>(2)  96 ct. packages of “Assurance” Premium Adult  Washcloths 12”x8”  (Adult wipes near the Adult diapers)</a:t>
            </a:r>
          </a:p>
          <a:p>
            <a:pPr eaLnBrk="1" hangingPunct="1">
              <a:defRPr/>
            </a:pPr>
            <a:endParaRPr lang="en-US" sz="1000" b="1" u="sng" dirty="0"/>
          </a:p>
          <a:p>
            <a:pPr eaLnBrk="1" hangingPunct="1">
              <a:defRPr/>
            </a:pPr>
            <a:endParaRPr lang="en-US" sz="1000" b="1" u="sng" dirty="0"/>
          </a:p>
          <a:p>
            <a:pPr lvl="1" eaLnBrk="1" hangingPunct="1">
              <a:defRPr/>
            </a:pPr>
            <a:r>
              <a:rPr lang="en-US" sz="1000" b="1" u="sng" dirty="0"/>
              <a:t>DICK BLICK</a:t>
            </a:r>
            <a:r>
              <a:rPr lang="en-US" sz="1000" b="1" dirty="0"/>
              <a:t>:   </a:t>
            </a:r>
            <a:r>
              <a:rPr lang="en-US" sz="1000" b="1" dirty="0">
                <a:solidFill>
                  <a:srgbClr val="FF0000"/>
                </a:solidFill>
              </a:rPr>
              <a:t>(ORDER AT BEGINNING OF YEAR because they can run out):</a:t>
            </a:r>
          </a:p>
          <a:p>
            <a:pPr marL="1200150" lvl="2" indent="-285750">
              <a:buFont typeface="Arial" panose="020B0604020202020204" pitchFamily="34" charset="0"/>
              <a:buChar char="•"/>
              <a:defRPr/>
            </a:pPr>
            <a:r>
              <a:rPr lang="en-US" sz="1000" dirty="0"/>
              <a:t>(3-4) Packages of 24, white canvas boards (approx. $18 EACH); EACH STUDENT GETS ONE</a:t>
            </a:r>
          </a:p>
          <a:p>
            <a:pPr lvl="2">
              <a:defRPr/>
            </a:pPr>
            <a:r>
              <a:rPr lang="en-US" sz="1000" dirty="0"/>
              <a:t>	</a:t>
            </a:r>
            <a:r>
              <a:rPr lang="en-US" sz="1000" b="1" dirty="0"/>
              <a:t># 07015-1023 (24/PK)  ECONO Canvas Panel  9”x12”</a:t>
            </a:r>
          </a:p>
          <a:p>
            <a:pPr marL="1200150" lvl="2" indent="-285750">
              <a:buFont typeface="Arial" panose="020B0604020202020204" pitchFamily="34" charset="0"/>
              <a:buChar char="•"/>
              <a:defRPr/>
            </a:pPr>
            <a:endParaRPr lang="en-US" sz="1000" dirty="0"/>
          </a:p>
          <a:p>
            <a:pPr marL="1200150" lvl="2" indent="-285750">
              <a:buFont typeface="Arial" panose="020B0604020202020204" pitchFamily="34" charset="0"/>
              <a:buChar char="•"/>
              <a:defRPr/>
            </a:pPr>
            <a:r>
              <a:rPr lang="en-US" sz="1000" dirty="0"/>
              <a:t>(4) 1-gallon sizes of washable Tempera  paint: Green, Blue, Red and Yellow (approx. $50 TOTAL)</a:t>
            </a:r>
          </a:p>
          <a:p>
            <a:pPr eaLnBrk="1" hangingPunct="1">
              <a:defRPr/>
            </a:pPr>
            <a:endParaRPr lang="en-US" sz="1000" b="1" u="sng" dirty="0"/>
          </a:p>
          <a:p>
            <a:pPr lvl="1" eaLnBrk="1" hangingPunct="1">
              <a:defRPr/>
            </a:pPr>
            <a:endParaRPr lang="en-US" sz="1000" b="1" u="sng" dirty="0"/>
          </a:p>
          <a:p>
            <a:pPr lvl="1" eaLnBrk="1" hangingPunct="1">
              <a:defRPr/>
            </a:pPr>
            <a:r>
              <a:rPr lang="en-US" sz="1000" b="1" u="sng" dirty="0"/>
              <a:t>AMAZON</a:t>
            </a:r>
            <a:r>
              <a:rPr lang="en-US" sz="1000" dirty="0"/>
              <a:t>:</a:t>
            </a:r>
          </a:p>
          <a:p>
            <a:pPr marL="1085850" lvl="2" indent="-171450">
              <a:buFont typeface="Arial" panose="020B0604020202020204" pitchFamily="34" charset="0"/>
              <a:buChar char="•"/>
              <a:defRPr/>
            </a:pPr>
            <a:r>
              <a:rPr lang="en-US" sz="1000" dirty="0"/>
              <a:t>ONE (100) WHITE office file folders (regular size… NOT legal size) ; each student gets one.  $18 + shipping.</a:t>
            </a:r>
          </a:p>
          <a:p>
            <a:pPr eaLnBrk="1" hangingPunct="1">
              <a:defRPr/>
            </a:pPr>
            <a:endParaRPr lang="en-US" sz="1000" b="1" u="sng" dirty="0"/>
          </a:p>
          <a:p>
            <a:pPr eaLnBrk="1" hangingPunct="1">
              <a:defRPr/>
            </a:pPr>
            <a:endParaRPr lang="en-US" sz="1000" b="1" u="sng" dirty="0"/>
          </a:p>
          <a:p>
            <a:pPr lvl="1" eaLnBrk="1" hangingPunct="1">
              <a:defRPr/>
            </a:pPr>
            <a:r>
              <a:rPr lang="en-US" sz="1000" b="1" u="sng" dirty="0"/>
              <a:t>MICHAEL’S</a:t>
            </a:r>
            <a:r>
              <a:rPr lang="en-US" sz="1000" b="1" dirty="0"/>
              <a:t>:  </a:t>
            </a:r>
            <a:endParaRPr lang="en-US" sz="1000" b="1" dirty="0">
              <a:solidFill>
                <a:srgbClr val="FF0000"/>
              </a:solidFill>
            </a:endParaRPr>
          </a:p>
          <a:p>
            <a:pPr marL="1200150" lvl="2" indent="-285750">
              <a:buFont typeface="Arial" panose="020B0604020202020204" pitchFamily="34" charset="0"/>
              <a:buChar char="•"/>
              <a:defRPr/>
            </a:pPr>
            <a:r>
              <a:rPr lang="en-US" sz="1000" dirty="0"/>
              <a:t>(4) 16 fl. oz. of Tempera paint.  Any 4-colors; just make them </a:t>
            </a:r>
            <a:r>
              <a:rPr lang="en-US" sz="1000" b="1" u="sng" dirty="0"/>
              <a:t>different than the colors in the large gallons.</a:t>
            </a:r>
            <a:r>
              <a:rPr lang="en-US" sz="1000" dirty="0"/>
              <a:t> You will use these to tint the glues.  In the past:  Pink, Turquoise, Purple &amp; Lime Green.  </a:t>
            </a:r>
            <a:r>
              <a:rPr lang="en-US" sz="1000" dirty="0">
                <a:solidFill>
                  <a:srgbClr val="FF0000"/>
                </a:solidFill>
              </a:rPr>
              <a:t>MIGHT BE SOME LEFT OVER FROM LAST YEAR, so check first!</a:t>
            </a:r>
          </a:p>
          <a:p>
            <a:pPr lvl="1">
              <a:defRPr/>
            </a:pPr>
            <a:endParaRPr lang="en-US" sz="1000" dirty="0"/>
          </a:p>
          <a:p>
            <a:pPr eaLnBrk="1" hangingPunct="1">
              <a:defRPr/>
            </a:pPr>
            <a:endParaRPr lang="en-US" sz="1000" b="1" u="sng" dirty="0"/>
          </a:p>
          <a:p>
            <a:pPr lvl="1">
              <a:defRPr/>
            </a:pPr>
            <a:r>
              <a:rPr lang="en-US" sz="1000" b="1" u="sng" dirty="0"/>
              <a:t>DOLLAR TREE</a:t>
            </a:r>
            <a:r>
              <a:rPr lang="en-US" sz="1000" b="1" dirty="0"/>
              <a:t>:    If… any of the ART BOXES breaks… you can buy them at </a:t>
            </a:r>
            <a:r>
              <a:rPr lang="en-US" sz="1000" b="1" u="sng" dirty="0"/>
              <a:t>The Dollar Tree</a:t>
            </a:r>
            <a:r>
              <a:rPr lang="en-US" sz="1000" dirty="0"/>
              <a:t> </a:t>
            </a:r>
            <a:r>
              <a:rPr lang="en-US" sz="1000" b="1" dirty="0"/>
              <a:t>for $1.00</a:t>
            </a:r>
          </a:p>
        </p:txBody>
      </p:sp>
      <p:sp>
        <p:nvSpPr>
          <p:cNvPr id="16387" name="TextBox 2"/>
          <p:cNvSpPr txBox="1">
            <a:spLocks noChangeArrowheads="1"/>
          </p:cNvSpPr>
          <p:nvPr/>
        </p:nvSpPr>
        <p:spPr bwMode="auto">
          <a:xfrm>
            <a:off x="281705" y="76200"/>
            <a:ext cx="284154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2000" b="0" dirty="0">
                <a:latin typeface="Arial" panose="020B0604020202020204" pitchFamily="34" charset="0"/>
              </a:rPr>
              <a:t>  </a:t>
            </a:r>
            <a:r>
              <a:rPr lang="en-US" altLang="en-US" sz="1200" dirty="0">
                <a:latin typeface="Arial" panose="020B0604020202020204" pitchFamily="34" charset="0"/>
              </a:rPr>
              <a:t>Kindergarten AA: Jackson Pollock</a:t>
            </a:r>
          </a:p>
        </p:txBody>
      </p:sp>
      <p:sp>
        <p:nvSpPr>
          <p:cNvPr id="16388" name="TextBox 3"/>
          <p:cNvSpPr txBox="1">
            <a:spLocks noChangeArrowheads="1"/>
          </p:cNvSpPr>
          <p:nvPr/>
        </p:nvSpPr>
        <p:spPr bwMode="auto">
          <a:xfrm>
            <a:off x="6934200" y="149225"/>
            <a:ext cx="19812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000" u="sng" dirty="0">
                <a:latin typeface="Arial" panose="020B0604020202020204" pitchFamily="34" charset="0"/>
              </a:rPr>
              <a:t>SUPPLIES:  2 of 3</a:t>
            </a:r>
          </a:p>
          <a:p>
            <a:pPr algn="ctr" eaLnBrk="1" hangingPunct="1">
              <a:spcBef>
                <a:spcPct val="0"/>
              </a:spcBef>
              <a:buFontTx/>
              <a:buNone/>
            </a:pPr>
            <a:r>
              <a:rPr lang="en-US" altLang="en-US" sz="1000" dirty="0">
                <a:latin typeface="Arial" panose="020B0604020202020204" pitchFamily="34" charset="0"/>
              </a:rPr>
              <a:t>Project Cost $240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21680" y="2543175"/>
            <a:ext cx="1447800" cy="108585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66" t="4445" r="9167" b="14445"/>
          <a:stretch/>
        </p:blipFill>
        <p:spPr>
          <a:xfrm>
            <a:off x="6324600" y="5826778"/>
            <a:ext cx="1219200" cy="855785"/>
          </a:xfrm>
          <a:prstGeom prst="rect">
            <a:avLst/>
          </a:prstGeom>
        </p:spPr>
      </p:pic>
      <p:sp>
        <p:nvSpPr>
          <p:cNvPr id="5" name="TextBox 4"/>
          <p:cNvSpPr txBox="1"/>
          <p:nvPr/>
        </p:nvSpPr>
        <p:spPr>
          <a:xfrm>
            <a:off x="3429000" y="1371600"/>
            <a:ext cx="375424" cy="276999"/>
          </a:xfrm>
          <a:prstGeom prst="rect">
            <a:avLst/>
          </a:prstGeom>
          <a:noFill/>
        </p:spPr>
        <p:txBody>
          <a:bodyPr wrap="none" rtlCol="0">
            <a:spAutoFit/>
          </a:bodyPr>
          <a:lstStyle/>
          <a:p>
            <a:r>
              <a:rPr lang="en-US" sz="1200" b="1" u="sng" dirty="0">
                <a:solidFill>
                  <a:srgbClr val="FF0000"/>
                </a:solidFill>
              </a:rPr>
              <a:t>OR</a:t>
            </a:r>
          </a:p>
        </p:txBody>
      </p:sp>
      <p:pic>
        <p:nvPicPr>
          <p:cNvPr id="1026" name="Picture 2" descr="Washable No-Run School Glue - 4 oz."/>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66" r="26534"/>
          <a:stretch/>
        </p:blipFill>
        <p:spPr bwMode="auto">
          <a:xfrm>
            <a:off x="601675" y="990600"/>
            <a:ext cx="375514"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images17.newegg.com/is/image/newegg/12-119-005-TS?$S640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09" t="16270" r="9810" b="7804"/>
          <a:stretch/>
        </p:blipFill>
        <p:spPr bwMode="auto">
          <a:xfrm>
            <a:off x="7543800" y="1219200"/>
            <a:ext cx="1447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extBox 3"/>
          <p:cNvSpPr txBox="1">
            <a:spLocks noChangeArrowheads="1"/>
          </p:cNvSpPr>
          <p:nvPr/>
        </p:nvSpPr>
        <p:spPr bwMode="auto">
          <a:xfrm>
            <a:off x="7362265" y="119768"/>
            <a:ext cx="1524000"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dirty="0">
                <a:latin typeface="Arial" panose="020B0604020202020204" pitchFamily="34" charset="0"/>
              </a:rPr>
              <a:t>SUPPLIES:  3 of 3</a:t>
            </a:r>
          </a:p>
        </p:txBody>
      </p:sp>
      <p:sp>
        <p:nvSpPr>
          <p:cNvPr id="4" name="Rectangle 3"/>
          <p:cNvSpPr/>
          <p:nvPr/>
        </p:nvSpPr>
        <p:spPr>
          <a:xfrm>
            <a:off x="228600" y="914400"/>
            <a:ext cx="8267700" cy="5828519"/>
          </a:xfrm>
          <a:prstGeom prst="rect">
            <a:avLst/>
          </a:prstGeom>
        </p:spPr>
        <p:txBody>
          <a:bodyPr wrap="square">
            <a:noAutofit/>
          </a:bodyPr>
          <a:lstStyle/>
          <a:p>
            <a:pPr eaLnBrk="1" hangingPunct="1">
              <a:defRPr/>
            </a:pPr>
            <a:r>
              <a:rPr lang="en-US" sz="1050" b="1" u="sng" dirty="0"/>
              <a:t>Additional Items:</a:t>
            </a:r>
          </a:p>
          <a:p>
            <a:pPr marL="628650" lvl="1" indent="-171450" eaLnBrk="1" hangingPunct="1">
              <a:buFont typeface="Arial" panose="020B0604020202020204" pitchFamily="34" charset="0"/>
              <a:buChar char="•"/>
              <a:defRPr/>
            </a:pPr>
            <a:r>
              <a:rPr lang="en-US" sz="1050" b="1" dirty="0"/>
              <a:t>START COLLECTING WEGMANS GROCERY BAGS:  </a:t>
            </a:r>
            <a:r>
              <a:rPr lang="en-US" sz="1050" dirty="0"/>
              <a:t>You will need (56+) to line EACH of the art boxes when doing the project. They all get thrown away after the class or you’ll have to rinse art boxes. </a:t>
            </a:r>
          </a:p>
          <a:p>
            <a:pPr marL="628650" lvl="1" indent="-171450">
              <a:lnSpc>
                <a:spcPct val="150000"/>
              </a:lnSpc>
              <a:buFont typeface="Arial" panose="020B0604020202020204" pitchFamily="34" charset="0"/>
              <a:buChar char="•"/>
              <a:defRPr/>
            </a:pPr>
            <a:r>
              <a:rPr lang="en-US" sz="1050" dirty="0"/>
              <a:t>Need to borrow Art </a:t>
            </a:r>
            <a:r>
              <a:rPr lang="en-US" sz="1050" dirty="0" err="1"/>
              <a:t>Dept’s</a:t>
            </a:r>
            <a:r>
              <a:rPr lang="en-US" sz="1050" dirty="0"/>
              <a:t> LARGE cart with wheels … OR… (4) AV carts to move smaller projects to drying area</a:t>
            </a:r>
          </a:p>
          <a:p>
            <a:pPr eaLnBrk="1" hangingPunct="1">
              <a:defRPr/>
            </a:pPr>
            <a:endParaRPr lang="en-US" sz="1050" dirty="0"/>
          </a:p>
          <a:p>
            <a:pPr eaLnBrk="1" hangingPunct="1">
              <a:defRPr/>
            </a:pPr>
            <a:endParaRPr lang="en-US" sz="1050" dirty="0"/>
          </a:p>
          <a:p>
            <a:pPr eaLnBrk="1" hangingPunct="1">
              <a:defRPr/>
            </a:pPr>
            <a:r>
              <a:rPr lang="en-US" sz="1050" b="1" u="sng" dirty="0"/>
              <a:t>KINDERGARTEN AA storage BINS: </a:t>
            </a:r>
          </a:p>
          <a:p>
            <a:pPr eaLnBrk="1" hangingPunct="1">
              <a:defRPr/>
            </a:pPr>
            <a:endParaRPr lang="en-US" sz="1050" b="1" u="sng" dirty="0"/>
          </a:p>
          <a:p>
            <a:pPr marL="628650" lvl="1" indent="-171450">
              <a:lnSpc>
                <a:spcPct val="150000"/>
              </a:lnSpc>
              <a:buFont typeface="Arial" panose="020B0604020202020204" pitchFamily="34" charset="0"/>
              <a:buChar char="•"/>
              <a:defRPr/>
            </a:pPr>
            <a:r>
              <a:rPr lang="en-US" sz="1050" b="1" u="sng" dirty="0">
                <a:solidFill>
                  <a:srgbClr val="FF0000"/>
                </a:solidFill>
              </a:rPr>
              <a:t>LOOK FOR  3’ CORD</a:t>
            </a:r>
            <a:r>
              <a:rPr lang="en-US" sz="1050" b="1" dirty="0">
                <a:solidFill>
                  <a:srgbClr val="FF0000"/>
                </a:solidFill>
              </a:rPr>
              <a:t>:  Might need USB 2.0 cable, A-Male to B-Male  to hook up your Laptop/Tech to School’s Epson Projector</a:t>
            </a:r>
          </a:p>
          <a:p>
            <a:pPr marL="628650" lvl="1" indent="-171450">
              <a:lnSpc>
                <a:spcPct val="150000"/>
              </a:lnSpc>
              <a:buFont typeface="Arial" panose="020B0604020202020204" pitchFamily="34" charset="0"/>
              <a:buChar char="•"/>
              <a:defRPr/>
            </a:pPr>
            <a:r>
              <a:rPr lang="en-US" sz="1050" dirty="0"/>
              <a:t>TALL KITCHEN garbage bags; use for smocks if necessary.   Also use for covering objects you put smaller projects to dry on. </a:t>
            </a:r>
          </a:p>
          <a:p>
            <a:pPr marL="628650" lvl="1" indent="-171450">
              <a:lnSpc>
                <a:spcPct val="150000"/>
              </a:lnSpc>
              <a:buFont typeface="Arial" panose="020B0604020202020204" pitchFamily="34" charset="0"/>
              <a:buChar char="•"/>
              <a:defRPr/>
            </a:pPr>
            <a:r>
              <a:rPr lang="en-US" sz="1050" dirty="0"/>
              <a:t>(8) Banana boxes; they are usually 2-pieces (a TOP and a BOTTOM)</a:t>
            </a:r>
          </a:p>
          <a:p>
            <a:pPr marL="628650" lvl="1" indent="-171450">
              <a:lnSpc>
                <a:spcPct val="150000"/>
              </a:lnSpc>
              <a:buFont typeface="Arial" panose="020B0604020202020204" pitchFamily="34" charset="0"/>
              <a:buChar char="•"/>
              <a:defRPr/>
            </a:pPr>
            <a:r>
              <a:rPr lang="en-US" sz="1050" dirty="0"/>
              <a:t>(3) Home Depot buckets to hold 4” of water during project</a:t>
            </a:r>
          </a:p>
          <a:p>
            <a:pPr marL="628650" lvl="1" indent="-171450">
              <a:lnSpc>
                <a:spcPct val="150000"/>
              </a:lnSpc>
              <a:buFont typeface="Arial" panose="020B0604020202020204" pitchFamily="34" charset="0"/>
              <a:buChar char="•"/>
              <a:defRPr/>
            </a:pPr>
            <a:r>
              <a:rPr lang="en-US" sz="1050" dirty="0"/>
              <a:t>(14) art boxes</a:t>
            </a:r>
          </a:p>
          <a:p>
            <a:pPr marL="628650" lvl="1" indent="-171450">
              <a:lnSpc>
                <a:spcPct val="150000"/>
              </a:lnSpc>
              <a:buFont typeface="Arial" panose="020B0604020202020204" pitchFamily="34" charset="0"/>
              <a:buChar char="•"/>
              <a:defRPr/>
            </a:pPr>
            <a:r>
              <a:rPr lang="en-US" sz="1050" dirty="0"/>
              <a:t>Painter’s drop cloths (14);  they get doubled up so the paint doesn’t leak: </a:t>
            </a:r>
          </a:p>
          <a:p>
            <a:pPr lvl="1">
              <a:lnSpc>
                <a:spcPct val="150000"/>
              </a:lnSpc>
              <a:defRPr/>
            </a:pPr>
            <a:r>
              <a:rPr lang="en-US" sz="1050" dirty="0"/>
              <a:t>	 (3) 4’x15” canvas drop cloths  + (3) 4’x15’ </a:t>
            </a:r>
            <a:r>
              <a:rPr lang="en-US" sz="1050" b="1" u="sng" dirty="0"/>
              <a:t>RUBBER</a:t>
            </a:r>
            <a:r>
              <a:rPr lang="en-US" sz="1050" dirty="0"/>
              <a:t> drop cloths and (8) 6’x9’ canvas drop cloths.</a:t>
            </a:r>
          </a:p>
          <a:p>
            <a:pPr marL="628650" lvl="1" indent="-171450" eaLnBrk="1" hangingPunct="1">
              <a:lnSpc>
                <a:spcPct val="150000"/>
              </a:lnSpc>
              <a:buFont typeface="Arial" panose="020B0604020202020204" pitchFamily="34" charset="0"/>
              <a:buChar char="•"/>
              <a:defRPr/>
            </a:pPr>
            <a:r>
              <a:rPr lang="en-US" sz="1050" dirty="0"/>
              <a:t>(4) OLD tempera paint GALLONS that are marked “SAVE” for prepping paint</a:t>
            </a:r>
          </a:p>
          <a:p>
            <a:pPr marL="628650" lvl="1" indent="-171450" eaLnBrk="1" hangingPunct="1">
              <a:lnSpc>
                <a:spcPct val="150000"/>
              </a:lnSpc>
              <a:buFont typeface="Arial" panose="020B0604020202020204" pitchFamily="34" charset="0"/>
              <a:buChar char="•"/>
              <a:defRPr/>
            </a:pPr>
            <a:r>
              <a:rPr lang="en-US" sz="1050" dirty="0"/>
              <a:t>(4) EMPTY AJAX bottles marked “SAVE” for tinting glue or just use the AJAX bottles you bought this year.</a:t>
            </a:r>
          </a:p>
          <a:p>
            <a:pPr marL="628650" lvl="1" indent="-171450" eaLnBrk="1" hangingPunct="1">
              <a:lnSpc>
                <a:spcPct val="150000"/>
              </a:lnSpc>
              <a:buFont typeface="Arial" panose="020B0604020202020204" pitchFamily="34" charset="0"/>
              <a:buChar char="•"/>
              <a:defRPr/>
            </a:pPr>
            <a:r>
              <a:rPr lang="en-US" sz="1050" dirty="0"/>
              <a:t>Painting Tools (3 boxes).  Each station has different tools.  Each box is labeled what’s inside.  Please re-check.</a:t>
            </a:r>
          </a:p>
          <a:p>
            <a:pPr marL="628650" lvl="1" indent="-171450" eaLnBrk="1" hangingPunct="1">
              <a:lnSpc>
                <a:spcPct val="150000"/>
              </a:lnSpc>
              <a:buFont typeface="Arial" panose="020B0604020202020204" pitchFamily="34" charset="0"/>
              <a:buChar char="•"/>
              <a:defRPr/>
            </a:pPr>
            <a:r>
              <a:rPr lang="en-US" sz="1050" dirty="0"/>
              <a:t>Funnel for  prepping paint and glue.</a:t>
            </a:r>
          </a:p>
          <a:p>
            <a:pPr marL="628650" lvl="1" indent="-171450" eaLnBrk="1" hangingPunct="1">
              <a:lnSpc>
                <a:spcPct val="150000"/>
              </a:lnSpc>
              <a:buFont typeface="Arial" panose="020B0604020202020204" pitchFamily="34" charset="0"/>
              <a:buChar char="•"/>
              <a:defRPr/>
            </a:pPr>
            <a:r>
              <a:rPr lang="en-US" sz="1050" dirty="0"/>
              <a:t>Bed sheet and/or (2) PLASTIC table cloth for laying the wet project on when they get set up for drying in the PTSA room.</a:t>
            </a:r>
          </a:p>
          <a:p>
            <a:pPr marL="628650" lvl="1" indent="-171450" eaLnBrk="1" hangingPunct="1">
              <a:lnSpc>
                <a:spcPct val="150000"/>
              </a:lnSpc>
              <a:buFont typeface="Arial" panose="020B0604020202020204" pitchFamily="34" charset="0"/>
              <a:buChar char="•"/>
              <a:defRPr/>
            </a:pPr>
            <a:r>
              <a:rPr lang="en-US" sz="1050" dirty="0"/>
              <a:t>Couple of BLACK Sharpie Markers:  if you don’t get LABELS from teachers, you will need to write each child’s name + TEACHER’s NAME (AM or PM) on the back of each project the children do.</a:t>
            </a:r>
          </a:p>
          <a:p>
            <a:pPr marL="628650" lvl="1" indent="-171450" eaLnBrk="1" hangingPunct="1">
              <a:lnSpc>
                <a:spcPct val="150000"/>
              </a:lnSpc>
              <a:buFont typeface="Arial" panose="020B0604020202020204" pitchFamily="34" charset="0"/>
              <a:buChar char="•"/>
              <a:defRPr/>
            </a:pPr>
            <a:r>
              <a:rPr lang="en-US" sz="1050" dirty="0"/>
              <a:t>(6) Blue Chamois for wiping up paint during project and wiping off glue bottles inside plastic container</a:t>
            </a:r>
          </a:p>
          <a:p>
            <a:pPr marL="628650" lvl="1" indent="-171450" eaLnBrk="1" hangingPunct="1">
              <a:lnSpc>
                <a:spcPct val="150000"/>
              </a:lnSpc>
              <a:buFont typeface="Arial" panose="020B0604020202020204" pitchFamily="34" charset="0"/>
              <a:buChar char="•"/>
              <a:defRPr/>
            </a:pPr>
            <a:r>
              <a:rPr lang="en-US" sz="1050" b="1" dirty="0">
                <a:solidFill>
                  <a:srgbClr val="FF0000"/>
                </a:solidFill>
              </a:rPr>
              <a:t>BAMBOO SKEWERS to do several “DIP TESTS” when preparing the gallons of paint.   </a:t>
            </a:r>
          </a:p>
          <a:p>
            <a:pPr lvl="1">
              <a:defRPr/>
            </a:pPr>
            <a:endParaRPr lang="en-US" sz="1050" b="1" u="sng" dirty="0">
              <a:solidFill>
                <a:srgbClr val="FF0000"/>
              </a:solidFill>
            </a:endParaRPr>
          </a:p>
          <a:p>
            <a:pPr>
              <a:defRPr/>
            </a:pPr>
            <a:r>
              <a:rPr lang="en-US" sz="1050" b="1" u="sng" dirty="0">
                <a:solidFill>
                  <a:srgbClr val="FF0000"/>
                </a:solidFill>
              </a:rPr>
              <a:t>TO COMPLETE THIS PROJECT, STUDENTS NEED:   A SMOCK or wear clothing it’s ok to get paint on and SOCKS  (students remove shoes for project)</a:t>
            </a:r>
          </a:p>
          <a:p>
            <a:pPr marL="628650" lvl="1" indent="-171450" eaLnBrk="1" hangingPunct="1">
              <a:buFont typeface="Arial" panose="020B0604020202020204" pitchFamily="34" charset="0"/>
              <a:buChar char="•"/>
              <a:defRPr/>
            </a:pPr>
            <a:endParaRPr lang="en-US" sz="1050" dirty="0"/>
          </a:p>
        </p:txBody>
      </p:sp>
      <p:sp>
        <p:nvSpPr>
          <p:cNvPr id="17412" name="TextBox 2"/>
          <p:cNvSpPr txBox="1">
            <a:spLocks noChangeArrowheads="1"/>
          </p:cNvSpPr>
          <p:nvPr/>
        </p:nvSpPr>
        <p:spPr bwMode="auto">
          <a:xfrm>
            <a:off x="152400" y="88392"/>
            <a:ext cx="284154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2000" b="0" dirty="0">
                <a:latin typeface="Arial" panose="020B0604020202020204" pitchFamily="34" charset="0"/>
              </a:rPr>
              <a:t>  </a:t>
            </a:r>
            <a:r>
              <a:rPr lang="en-US" altLang="en-US" sz="1200" dirty="0">
                <a:latin typeface="Arial" panose="020B0604020202020204" pitchFamily="34" charset="0"/>
              </a:rPr>
              <a:t>Kindergarten AA: Jackson Pollock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609600"/>
            <a:ext cx="8305800" cy="6248400"/>
          </a:xfrm>
          <a:prstGeom prst="rect">
            <a:avLst/>
          </a:prstGeom>
          <a:noFill/>
        </p:spPr>
        <p:txBody>
          <a:bodyPr>
            <a:noAutofit/>
          </a:bodyPr>
          <a:lstStyle/>
          <a:p>
            <a:pPr>
              <a:defRPr/>
            </a:pPr>
            <a:r>
              <a:rPr lang="en-US" sz="900" b="1" u="sng" dirty="0">
                <a:latin typeface="Arial Narrow" panose="020B0606020202030204" pitchFamily="34" charset="0"/>
                <a:cs typeface="Arial" charset="0"/>
              </a:rPr>
              <a:t>ASAP / or by OCTOBER the latest:</a:t>
            </a:r>
            <a:endParaRPr lang="en-US" sz="900" b="1" u="sng" dirty="0">
              <a:latin typeface="Arial" charset="0"/>
              <a:cs typeface="Arial" charset="0"/>
            </a:endParaRPr>
          </a:p>
          <a:p>
            <a:pPr marL="742950" lvl="1" indent="-285750">
              <a:buFont typeface="Arial" panose="020B0604020202020204" pitchFamily="34" charset="0"/>
              <a:buChar char="•"/>
              <a:defRPr/>
            </a:pPr>
            <a:r>
              <a:rPr lang="en-US" sz="900" dirty="0">
                <a:latin typeface="Arial Narrow" panose="020B0606020202030204" pitchFamily="34" charset="0"/>
                <a:cs typeface="Arial" charset="0"/>
              </a:rPr>
              <a:t>Contact Lead Kindergarten Teacher and request they give you a few different days so that you can schedule their grade’s Art Ambassador. Typically done end of January or middle of March.  Be sure to schedule over 3-days; with the day in the middle for drying. </a:t>
            </a:r>
          </a:p>
          <a:p>
            <a:pPr marL="742950" lvl="1" indent="-285750">
              <a:buFont typeface="Arial" panose="020B0604020202020204" pitchFamily="34" charset="0"/>
              <a:buChar char="•"/>
              <a:defRPr/>
            </a:pPr>
            <a:r>
              <a:rPr lang="en-US" sz="900" dirty="0">
                <a:latin typeface="Arial Narrow" panose="020B0606020202030204" pitchFamily="34" charset="0"/>
                <a:cs typeface="Arial" charset="0"/>
              </a:rPr>
              <a:t>Once they tell you the dates, check with Main Office about Cafeteria B and then discuss with your group.  Confirm dates &amp; times with LEAD Teacher</a:t>
            </a:r>
          </a:p>
          <a:p>
            <a:pPr marL="742950" lvl="1" indent="-285750">
              <a:buFont typeface="Arial" panose="020B0604020202020204" pitchFamily="34" charset="0"/>
              <a:buChar char="•"/>
              <a:defRPr/>
            </a:pPr>
            <a:r>
              <a:rPr lang="en-US" sz="900" dirty="0">
                <a:latin typeface="Arial Narrow" panose="020B0606020202030204" pitchFamily="34" charset="0"/>
                <a:cs typeface="Arial" charset="0"/>
              </a:rPr>
              <a:t>Let the Custodian Manager &amp; Cafeteria Manager. know the dates you’ll be in the cafeteria too</a:t>
            </a:r>
          </a:p>
          <a:p>
            <a:pPr marL="742950" lvl="1" indent="-285750">
              <a:buFont typeface="Arial" panose="020B0604020202020204" pitchFamily="34" charset="0"/>
              <a:buChar char="•"/>
              <a:defRPr/>
            </a:pPr>
            <a:r>
              <a:rPr lang="en-US" sz="900" b="1" dirty="0">
                <a:latin typeface="Arial Narrow" panose="020B0606020202030204" pitchFamily="34" charset="0"/>
                <a:cs typeface="Arial" charset="0"/>
              </a:rPr>
              <a:t>BUY ALL SUPPLIES ASAP</a:t>
            </a:r>
            <a:endParaRPr lang="en-US" sz="900" dirty="0">
              <a:latin typeface="Arial Narrow" panose="020B0606020202030204" pitchFamily="34" charset="0"/>
              <a:cs typeface="Arial" charset="0"/>
            </a:endParaRPr>
          </a:p>
          <a:p>
            <a:pPr marL="742950" lvl="1" indent="-285750">
              <a:buFont typeface="Arial" panose="020B0604020202020204" pitchFamily="34" charset="0"/>
              <a:buChar char="•"/>
              <a:defRPr/>
            </a:pPr>
            <a:r>
              <a:rPr lang="en-US" sz="900" b="1" dirty="0">
                <a:latin typeface="Arial Narrow" panose="020B0606020202030204" pitchFamily="34" charset="0"/>
                <a:cs typeface="Arial" charset="0"/>
              </a:rPr>
              <a:t>PLAN for PREP</a:t>
            </a:r>
            <a:r>
              <a:rPr lang="en-US" sz="900" dirty="0">
                <a:latin typeface="Arial Narrow" panose="020B0606020202030204" pitchFamily="34" charset="0"/>
                <a:cs typeface="Arial" charset="0"/>
              </a:rPr>
              <a:t>;  lots of glues need to be tinted, (8) Gallons of Paint need prepping, etc.</a:t>
            </a:r>
          </a:p>
          <a:p>
            <a:pPr eaLnBrk="1" hangingPunct="1">
              <a:defRPr/>
            </a:pPr>
            <a:endParaRPr lang="en-US" sz="900" b="1" u="sng" dirty="0">
              <a:latin typeface="Arial Narrow" panose="020B0606020202030204" pitchFamily="34" charset="0"/>
              <a:cs typeface="Arial" charset="0"/>
            </a:endParaRPr>
          </a:p>
          <a:p>
            <a:pPr>
              <a:defRPr/>
            </a:pPr>
            <a:endParaRPr lang="en-US" sz="900" b="1" u="sng" dirty="0">
              <a:solidFill>
                <a:srgbClr val="000000"/>
              </a:solidFill>
            </a:endParaRPr>
          </a:p>
          <a:p>
            <a:pPr>
              <a:defRPr/>
            </a:pPr>
            <a:r>
              <a:rPr lang="en-US" sz="900" b="1" u="sng" dirty="0">
                <a:solidFill>
                  <a:srgbClr val="000000"/>
                </a:solidFill>
              </a:rPr>
              <a:t>1-MONTH BEFORE PROJECT:</a:t>
            </a:r>
            <a:endParaRPr lang="en-US" sz="900" dirty="0">
              <a:solidFill>
                <a:srgbClr val="000000"/>
              </a:solidFill>
            </a:endParaRPr>
          </a:p>
          <a:p>
            <a:pPr marL="628650" lvl="1" indent="-171450">
              <a:buFont typeface="Arial" panose="020B0604020202020204" pitchFamily="34" charset="0"/>
              <a:buChar char="•"/>
              <a:defRPr/>
            </a:pPr>
            <a:r>
              <a:rPr lang="en-US" sz="900" b="1" dirty="0">
                <a:solidFill>
                  <a:srgbClr val="FF0000"/>
                </a:solidFill>
              </a:rPr>
              <a:t>Post for volunteers; need 4-6; works best with (6) Volunteers for EACH Kindergarten class .  Ideally (2) parents at each station.</a:t>
            </a:r>
          </a:p>
          <a:p>
            <a:pPr marL="628650" lvl="1" indent="-171450">
              <a:buFont typeface="Arial" panose="020B0604020202020204" pitchFamily="34" charset="0"/>
              <a:buChar char="•"/>
              <a:defRPr/>
            </a:pPr>
            <a:r>
              <a:rPr lang="en-US" sz="900" dirty="0">
                <a:solidFill>
                  <a:srgbClr val="000000"/>
                </a:solidFill>
              </a:rPr>
              <a:t>If an option, school express or Volunteer Coordinator and use an eform if an option.  Let them also know dates &amp; times of projects AND TRAINING DATE too.</a:t>
            </a:r>
          </a:p>
          <a:p>
            <a:pPr marL="628650" lvl="1" indent="-171450">
              <a:buFont typeface="Arial" panose="020B0604020202020204" pitchFamily="34" charset="0"/>
              <a:buChar char="•"/>
              <a:defRPr/>
            </a:pPr>
            <a:r>
              <a:rPr lang="en-US" sz="900" dirty="0">
                <a:solidFill>
                  <a:srgbClr val="000000"/>
                </a:solidFill>
              </a:rPr>
              <a:t>If an option, contact PTSA Web Leader and request an eform be activated on the PTSA AA page for volunteers.  Let them know the dates &amp; times of projects AND TRAINING DATE TOO. </a:t>
            </a:r>
          </a:p>
          <a:p>
            <a:pPr marL="628650" lvl="1" indent="-171450">
              <a:buFont typeface="Arial" panose="020B0604020202020204" pitchFamily="34" charset="0"/>
              <a:buChar char="•"/>
              <a:defRPr/>
            </a:pPr>
            <a:r>
              <a:rPr lang="en-US" sz="900" dirty="0">
                <a:solidFill>
                  <a:srgbClr val="000000"/>
                </a:solidFill>
              </a:rPr>
              <a:t>If an option, email Room Parents and request they send email to parents requesting volunteers and include the eform link.</a:t>
            </a:r>
            <a:endParaRPr lang="en-US" sz="900" dirty="0">
              <a:solidFill>
                <a:schemeClr val="bg1"/>
              </a:solidFill>
            </a:endParaRPr>
          </a:p>
          <a:p>
            <a:pPr marL="628650" lvl="1" indent="-171450">
              <a:buFont typeface="Arial" panose="020B0604020202020204" pitchFamily="34" charset="0"/>
              <a:buChar char="•"/>
              <a:defRPr/>
            </a:pPr>
            <a:r>
              <a:rPr lang="en-US" sz="900" dirty="0">
                <a:solidFill>
                  <a:srgbClr val="000000"/>
                </a:solidFill>
              </a:rPr>
              <a:t>Create Art Boxes and BUNDLE/ORGANIZE all supplies by class.</a:t>
            </a:r>
          </a:p>
          <a:p>
            <a:pPr marL="628650" lvl="1" indent="-171450">
              <a:buFont typeface="Arial" panose="020B0604020202020204" pitchFamily="34" charset="0"/>
              <a:buChar char="•"/>
            </a:pPr>
            <a:r>
              <a:rPr lang="en-US" sz="900" dirty="0"/>
              <a:t>Figure out your TECH, check for compatibility, do you need a cable, projection screens, etc. and assure it’s all going to work properly.</a:t>
            </a:r>
          </a:p>
          <a:p>
            <a:pPr marL="628650" lvl="1" indent="-171450">
              <a:buFont typeface="Arial" panose="020B0604020202020204" pitchFamily="34" charset="0"/>
              <a:buChar char="•"/>
            </a:pPr>
            <a:r>
              <a:rPr lang="en-US" sz="900" dirty="0"/>
              <a:t>Make arrangements to TRAIN Parent Volunteers</a:t>
            </a:r>
          </a:p>
          <a:p>
            <a:pPr marL="628650" lvl="1" indent="-171450">
              <a:buFont typeface="Arial" panose="020B0604020202020204" pitchFamily="34" charset="0"/>
              <a:buChar char="•"/>
            </a:pPr>
            <a:r>
              <a:rPr lang="en-US" sz="900" dirty="0"/>
              <a:t>Determine who will be the Lead AA Person to do the Introduction PowerPoint that students see.</a:t>
            </a:r>
          </a:p>
          <a:p>
            <a:pPr marL="628650" lvl="1" indent="-171450">
              <a:buFont typeface="Arial" panose="020B0604020202020204" pitchFamily="34" charset="0"/>
              <a:buChar char="•"/>
            </a:pPr>
            <a:r>
              <a:rPr lang="en-US" sz="900" dirty="0"/>
              <a:t>Train Lead AA People: demonstrate project and mention main pointers and/or problems and tell them where supplies are located.</a:t>
            </a:r>
          </a:p>
          <a:p>
            <a:pPr marL="800100" lvl="1" indent="-342900">
              <a:buFont typeface="Wingdings" panose="05000000000000000000" pitchFamily="2" charset="2"/>
              <a:buChar char="q"/>
              <a:defRPr/>
            </a:pPr>
            <a:endParaRPr lang="en-US" sz="900" dirty="0"/>
          </a:p>
          <a:p>
            <a:pPr marL="800100" lvl="1" indent="-342900">
              <a:buFont typeface="Wingdings" panose="05000000000000000000" pitchFamily="2" charset="2"/>
              <a:buChar char="q"/>
              <a:defRPr/>
            </a:pPr>
            <a:endParaRPr lang="en-US" sz="900" dirty="0"/>
          </a:p>
          <a:p>
            <a:pPr>
              <a:defRPr/>
            </a:pPr>
            <a:endParaRPr lang="en-US" sz="900" b="1" u="sng" dirty="0"/>
          </a:p>
          <a:p>
            <a:pPr>
              <a:defRPr/>
            </a:pPr>
            <a:r>
              <a:rPr lang="en-US" sz="900" b="1" u="sng" dirty="0"/>
              <a:t>1-2  WEEKS BEFORE PROJECT:</a:t>
            </a:r>
            <a:endParaRPr lang="en-US" sz="900" dirty="0"/>
          </a:p>
          <a:p>
            <a:pPr marL="628650" lvl="1" indent="-171450">
              <a:buFont typeface="Arial" panose="020B0604020202020204" pitchFamily="34" charset="0"/>
              <a:buChar char="•"/>
            </a:pPr>
            <a:r>
              <a:rPr lang="en-US" sz="900" dirty="0"/>
              <a:t>Train Volunteers:  demonstrate project, mention main pointers and/or problems and show them where supplies are.</a:t>
            </a:r>
          </a:p>
          <a:p>
            <a:pPr marL="628650" lvl="1" indent="-171450">
              <a:buFont typeface="Arial" panose="020B0604020202020204" pitchFamily="34" charset="0"/>
              <a:buChar char="•"/>
            </a:pPr>
            <a:r>
              <a:rPr lang="en-US" sz="900" dirty="0"/>
              <a:t>Send email to volunteers to “Thank them for Volunteering”, </a:t>
            </a:r>
            <a:r>
              <a:rPr lang="en-US" sz="900" b="1" u="sng" dirty="0"/>
              <a:t>INVITE THEM TO TRAINING</a:t>
            </a:r>
            <a:r>
              <a:rPr lang="en-US" sz="900" dirty="0"/>
              <a:t>, and  include the following: </a:t>
            </a:r>
          </a:p>
          <a:p>
            <a:pPr marL="1143000" lvl="2" indent="-228600">
              <a:buFont typeface="+mj-lt"/>
              <a:buAutoNum type="arabicPeriod"/>
            </a:pPr>
            <a:r>
              <a:rPr lang="en-US" sz="900" dirty="0"/>
              <a:t>The times &amp; dates of  ALL the grade’s AA projects + times &amp; dates of TRAINING. </a:t>
            </a:r>
          </a:p>
          <a:p>
            <a:pPr marL="1143000" lvl="2" indent="-228600">
              <a:buFont typeface="+mj-lt"/>
              <a:buAutoNum type="arabicPeriod"/>
            </a:pPr>
            <a:r>
              <a:rPr lang="en-US" sz="900" dirty="0"/>
              <a:t>If necessary, ask Volunteers to consider covering for other classes if low on volunteers</a:t>
            </a:r>
          </a:p>
          <a:p>
            <a:pPr marL="1143000" lvl="2" indent="-228600">
              <a:buFont typeface="+mj-lt"/>
              <a:buAutoNum type="arabicPeriod"/>
            </a:pPr>
            <a:r>
              <a:rPr lang="en-US" sz="900" dirty="0"/>
              <a:t>Attach last few pages of the “Prep” PowerPoint that’s labeled “Volunteer Duties”. </a:t>
            </a:r>
          </a:p>
          <a:p>
            <a:pPr marL="1143000" lvl="2" indent="-228600">
              <a:buFont typeface="+mj-lt"/>
              <a:buAutoNum type="arabicPeriod"/>
            </a:pPr>
            <a:r>
              <a:rPr lang="en-US" sz="900" dirty="0"/>
              <a:t>LINK for the video which shows how the project is done.</a:t>
            </a:r>
          </a:p>
          <a:p>
            <a:pPr marL="685800" lvl="1" indent="-228600">
              <a:buFont typeface="+mj-lt"/>
              <a:buAutoNum type="arabicPeriod"/>
            </a:pPr>
            <a:endParaRPr lang="en-US" sz="900" dirty="0"/>
          </a:p>
          <a:p>
            <a:pPr marL="628650" lvl="1" indent="-171450">
              <a:buFont typeface="Arial" panose="020B0604020202020204" pitchFamily="34" charset="0"/>
              <a:buChar char="•"/>
            </a:pPr>
            <a:r>
              <a:rPr lang="en-US" sz="900" dirty="0"/>
              <a:t>Email the Custodian Manager (and/or Cafeteria Manager) if you’re near their areas or need anything for the project.</a:t>
            </a:r>
          </a:p>
          <a:p>
            <a:pPr marL="628650" lvl="1" indent="-171450">
              <a:buFont typeface="Arial" panose="020B0604020202020204" pitchFamily="34" charset="0"/>
              <a:buChar char="•"/>
              <a:defRPr/>
            </a:pPr>
            <a:r>
              <a:rPr lang="en-US" sz="900" dirty="0"/>
              <a:t>KNOW and TEST YOUR TECH; you probably need 2.0 USB cable for hooking up to school’s EPSON</a:t>
            </a:r>
          </a:p>
          <a:p>
            <a:pPr marL="628650" lvl="1" indent="-171450">
              <a:buFont typeface="Arial" panose="020B0604020202020204" pitchFamily="34" charset="0"/>
              <a:buChar char="•"/>
              <a:defRPr/>
            </a:pPr>
            <a:r>
              <a:rPr lang="en-US" sz="900" dirty="0"/>
              <a:t>CHECK TO MAKE SURE YOU HAVE ALL SUPPLIES &amp; ALL PAINTS &amp; GLUES should be PREPPED at this point. </a:t>
            </a:r>
          </a:p>
          <a:p>
            <a:pPr marL="628650" lvl="1" indent="-171450">
              <a:buFont typeface="Arial" panose="020B0604020202020204" pitchFamily="34" charset="0"/>
              <a:buChar char="•"/>
              <a:defRPr/>
            </a:pPr>
            <a:r>
              <a:rPr lang="en-US" sz="900" dirty="0">
                <a:latin typeface="Arial Narrow" panose="020B0606020202030204" pitchFamily="34" charset="0"/>
                <a:cs typeface="Arial" charset="0"/>
              </a:rPr>
              <a:t>Contact teacher’s and request to have (2) sets of labels with the student’s names (and Teacher’s Name).  These will go on the back of the art canvas and on the White File Folders.  Easier than writing the student’s names while trying to do the project. </a:t>
            </a:r>
            <a:r>
              <a:rPr lang="en-US" sz="900" dirty="0">
                <a:solidFill>
                  <a:srgbClr val="FF0000"/>
                </a:solidFill>
                <a:latin typeface="Arial Narrow" panose="020B0606020202030204" pitchFamily="34" charset="0"/>
                <a:cs typeface="Arial" charset="0"/>
              </a:rPr>
              <a:t>Do not stick them to the backs of the folders or artist boards ahead of time!  </a:t>
            </a:r>
            <a:endParaRPr lang="en-US" sz="900" b="1" u="sng" dirty="0">
              <a:latin typeface="Arial Narrow" panose="020B0606020202030204" pitchFamily="34" charset="0"/>
              <a:cs typeface="Arial" charset="0"/>
            </a:endParaRPr>
          </a:p>
          <a:p>
            <a:pPr marL="628650" lvl="1" indent="-171450">
              <a:buFont typeface="Arial" panose="020B0604020202020204" pitchFamily="34" charset="0"/>
              <a:buChar char="•"/>
              <a:defRPr/>
            </a:pPr>
            <a:r>
              <a:rPr lang="en-US" sz="900" dirty="0">
                <a:solidFill>
                  <a:srgbClr val="FF0000"/>
                </a:solidFill>
                <a:latin typeface="Arial Narrow" panose="020B0606020202030204" pitchFamily="34" charset="0"/>
                <a:cs typeface="Arial" charset="0"/>
              </a:rPr>
              <a:t>FIGURE out way of moving all the smaller projects from project  room to drying area; borrow Art Cart with wheels &amp; shelves or (4) AV carts on wheels, etc.</a:t>
            </a:r>
          </a:p>
          <a:p>
            <a:pPr marL="628650" lvl="1" indent="-171450">
              <a:buFont typeface="Arial" panose="020B0604020202020204" pitchFamily="34" charset="0"/>
              <a:buChar char="•"/>
              <a:defRPr/>
            </a:pPr>
            <a:r>
              <a:rPr lang="en-US" sz="900" dirty="0">
                <a:latin typeface="Arial Narrow" panose="020B0606020202030204" pitchFamily="34" charset="0"/>
                <a:cs typeface="Arial" charset="0"/>
              </a:rPr>
              <a:t>SHAKE UP the (4) tinted GLUES and squeeze into the (40) bottles; 10 of each color.  Store them on their sides so they don’t separate.</a:t>
            </a:r>
          </a:p>
          <a:p>
            <a:pPr marL="628650" lvl="1" indent="-171450">
              <a:buFont typeface="Arial" panose="020B0604020202020204" pitchFamily="34" charset="0"/>
              <a:buChar char="•"/>
              <a:defRPr/>
            </a:pPr>
            <a:r>
              <a:rPr lang="en-US" sz="900" dirty="0">
                <a:latin typeface="Arial Narrow" panose="020B0606020202030204" pitchFamily="34" charset="0"/>
                <a:cs typeface="Arial" charset="0"/>
              </a:rPr>
              <a:t>SHAKE UP the (8) gallons of Tempera paint.  DON’T STORE IN YOUR GARAGE, they will freeze.  </a:t>
            </a:r>
          </a:p>
          <a:p>
            <a:pPr marL="628650" lvl="1" indent="-171450">
              <a:buFont typeface="Arial" panose="020B0604020202020204" pitchFamily="34" charset="0"/>
              <a:buChar char="•"/>
              <a:defRPr/>
            </a:pPr>
            <a:r>
              <a:rPr lang="en-US" sz="900" dirty="0">
                <a:latin typeface="Arial Narrow" panose="020B0606020202030204" pitchFamily="34" charset="0"/>
                <a:cs typeface="Arial" charset="0"/>
              </a:rPr>
              <a:t>Take all supplies into school and place in storage area.</a:t>
            </a:r>
            <a:r>
              <a:rPr lang="en-US" sz="900" b="1" dirty="0">
                <a:solidFill>
                  <a:srgbClr val="FF0000"/>
                </a:solidFill>
              </a:rPr>
              <a:t> </a:t>
            </a:r>
          </a:p>
          <a:p>
            <a:pPr marL="628650" lvl="1" indent="-171450">
              <a:buFont typeface="Arial" panose="020B0604020202020204" pitchFamily="34" charset="0"/>
              <a:buChar char="•"/>
              <a:defRPr/>
            </a:pPr>
            <a:r>
              <a:rPr lang="en-US" sz="900" b="1" dirty="0">
                <a:solidFill>
                  <a:srgbClr val="FF0000"/>
                </a:solidFill>
              </a:rPr>
              <a:t>Email teachers and confirm project (dates &amp; time) AND ASK them to email parents and request they send in smock and/or wear clothing that they can get paint on and to wear SOCKS (shoes are removed).  NEVER forget  to do this!</a:t>
            </a:r>
          </a:p>
          <a:p>
            <a:pPr marL="628650" lvl="1" indent="-171450">
              <a:buFont typeface="Arial" panose="020B0604020202020204" pitchFamily="34" charset="0"/>
              <a:buChar char="•"/>
              <a:defRPr/>
            </a:pPr>
            <a:r>
              <a:rPr lang="en-US" sz="900" b="1" dirty="0">
                <a:solidFill>
                  <a:srgbClr val="FF0000"/>
                </a:solidFill>
              </a:rPr>
              <a:t>To complete project students will need:  a smock/clothing they can get paint on &amp; SOCKS  (shoes are removed for this project)</a:t>
            </a:r>
            <a:endParaRPr lang="en-US" sz="900" b="1" u="sng" dirty="0">
              <a:solidFill>
                <a:srgbClr val="FF0000"/>
              </a:solidFill>
              <a:latin typeface="Arial Narrow" panose="020B0606020202030204" pitchFamily="34" charset="0"/>
              <a:cs typeface="Arial" charset="0"/>
            </a:endParaRPr>
          </a:p>
          <a:p>
            <a:pPr>
              <a:defRPr/>
            </a:pPr>
            <a:endParaRPr lang="en-US" sz="900" b="1" u="sng" dirty="0">
              <a:latin typeface="Arial Narrow" panose="020B0606020202030204" pitchFamily="34" charset="0"/>
              <a:cs typeface="Arial" charset="0"/>
            </a:endParaRPr>
          </a:p>
          <a:p>
            <a:pPr marL="742950" lvl="1" indent="-285750">
              <a:buFont typeface="Arial" panose="020B0604020202020204" pitchFamily="34" charset="0"/>
              <a:buChar char="•"/>
              <a:defRPr/>
            </a:pPr>
            <a:endParaRPr lang="en-US" sz="900" dirty="0">
              <a:latin typeface="Arial Narrow" panose="020B0606020202030204" pitchFamily="34" charset="0"/>
              <a:cs typeface="Arial" charset="0"/>
            </a:endParaRPr>
          </a:p>
        </p:txBody>
      </p:sp>
      <p:sp>
        <p:nvSpPr>
          <p:cNvPr id="19459" name="TextBox 2"/>
          <p:cNvSpPr txBox="1">
            <a:spLocks noChangeArrowheads="1"/>
          </p:cNvSpPr>
          <p:nvPr/>
        </p:nvSpPr>
        <p:spPr bwMode="auto">
          <a:xfrm>
            <a:off x="7315200" y="76200"/>
            <a:ext cx="1676400"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1000" dirty="0">
                <a:latin typeface="Arial" panose="020B0604020202020204" pitchFamily="34" charset="0"/>
              </a:rPr>
              <a:t>PROJECT  TIMELINE:</a:t>
            </a:r>
          </a:p>
        </p:txBody>
      </p:sp>
      <p:sp>
        <p:nvSpPr>
          <p:cNvPr id="19460" name="TextBox 3"/>
          <p:cNvSpPr txBox="1">
            <a:spLocks noChangeArrowheads="1"/>
          </p:cNvSpPr>
          <p:nvPr/>
        </p:nvSpPr>
        <p:spPr bwMode="auto">
          <a:xfrm>
            <a:off x="152400" y="76200"/>
            <a:ext cx="253101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en-US" altLang="en-US" sz="1200" b="0" dirty="0">
                <a:latin typeface="Arial" panose="020B0604020202020204" pitchFamily="34" charset="0"/>
              </a:rPr>
              <a:t>Kindergarten AA:  Jackson Pollock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14763</TotalTime>
  <Words>7934</Words>
  <Application>Microsoft Office PowerPoint</Application>
  <PresentationFormat>On-screen Show (4:3)</PresentationFormat>
  <Paragraphs>965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Arial Narrow</vt:lpstr>
      <vt:lpstr>Arial Rounded MT Bold</vt:lpstr>
      <vt:lpstr>Calibri</vt:lpstr>
      <vt:lpstr>Calibri Light</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Pollock</dc:title>
  <dc:creator>Teri Allart</dc:creator>
  <cp:lastModifiedBy>Terita Allart</cp:lastModifiedBy>
  <cp:revision>770</cp:revision>
  <cp:lastPrinted>2016-01-15T03:57:10Z</cp:lastPrinted>
  <dcterms:created xsi:type="dcterms:W3CDTF">2010-04-07T14:51:59Z</dcterms:created>
  <dcterms:modified xsi:type="dcterms:W3CDTF">2016-03-14T13:17:03Z</dcterms:modified>
</cp:coreProperties>
</file>