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0"/>
  </p:notesMasterIdLst>
  <p:sldIdLst>
    <p:sldId id="351" r:id="rId2"/>
    <p:sldId id="365" r:id="rId3"/>
    <p:sldId id="362" r:id="rId4"/>
    <p:sldId id="343" r:id="rId5"/>
    <p:sldId id="333" r:id="rId6"/>
    <p:sldId id="363" r:id="rId7"/>
    <p:sldId id="360" r:id="rId8"/>
    <p:sldId id="342" r:id="rId9"/>
    <p:sldId id="359" r:id="rId10"/>
    <p:sldId id="338" r:id="rId11"/>
    <p:sldId id="364" r:id="rId12"/>
    <p:sldId id="348" r:id="rId13"/>
    <p:sldId id="320" r:id="rId14"/>
    <p:sldId id="357" r:id="rId15"/>
    <p:sldId id="353" r:id="rId16"/>
    <p:sldId id="356" r:id="rId17"/>
    <p:sldId id="358" r:id="rId18"/>
    <p:sldId id="305" r:id="rId19"/>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3399FF"/>
    <a:srgbClr val="04BBF4"/>
    <a:srgbClr val="C2F3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0692" autoAdjust="0"/>
  </p:normalViewPr>
  <p:slideViewPr>
    <p:cSldViewPr>
      <p:cViewPr varScale="1">
        <p:scale>
          <a:sx n="103" d="100"/>
          <a:sy n="103" d="100"/>
        </p:scale>
        <p:origin x="1854" y="108"/>
      </p:cViewPr>
      <p:guideLst>
        <p:guide orient="horz" pos="2160"/>
        <p:guide pos="2880"/>
      </p:guideLst>
    </p:cSldViewPr>
  </p:slideViewPr>
  <p:outlineViewPr>
    <p:cViewPr>
      <p:scale>
        <a:sx n="33" d="100"/>
        <a:sy n="33" d="100"/>
      </p:scale>
      <p:origin x="0" y="1530"/>
    </p:cViewPr>
  </p:outlineViewPr>
  <p:notesTextViewPr>
    <p:cViewPr>
      <p:scale>
        <a:sx n="1" d="1"/>
        <a:sy n="1" d="1"/>
      </p:scale>
      <p:origin x="0" y="0"/>
    </p:cViewPr>
  </p:notesTextViewPr>
  <p:sorterViewPr>
    <p:cViewPr>
      <p:scale>
        <a:sx n="100" d="100"/>
        <a:sy n="100" d="100"/>
      </p:scale>
      <p:origin x="0" y="327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1064EAD2-8A48-47AE-95F6-869A351FB15F}" type="datetimeFigureOut">
              <a:rPr lang="en-US" smtClean="0"/>
              <a:t>3/14/2016</a:t>
            </a:fld>
            <a:endParaRPr lang="en-US" dirty="0"/>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B67E79BB-BA4A-4623-9667-1F8F3B63289B}" type="slidenum">
              <a:rPr lang="en-US" smtClean="0"/>
              <a:t>‹#›</a:t>
            </a:fld>
            <a:endParaRPr lang="en-US" dirty="0"/>
          </a:p>
        </p:txBody>
      </p:sp>
    </p:spTree>
    <p:extLst>
      <p:ext uri="{BB962C8B-B14F-4D97-AF65-F5344CB8AC3E}">
        <p14:creationId xmlns:p14="http://schemas.microsoft.com/office/powerpoint/2010/main" val="3791051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E79BB-BA4A-4623-9667-1F8F3B63289B}" type="slidenum">
              <a:rPr lang="en-US" smtClean="0"/>
              <a:t>10</a:t>
            </a:fld>
            <a:endParaRPr lang="en-US" dirty="0"/>
          </a:p>
        </p:txBody>
      </p:sp>
    </p:spTree>
    <p:extLst>
      <p:ext uri="{BB962C8B-B14F-4D97-AF65-F5344CB8AC3E}">
        <p14:creationId xmlns:p14="http://schemas.microsoft.com/office/powerpoint/2010/main" val="2500143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A0AEEF6-70EB-4455-B1F9-15F6A5811784}" type="datetimeFigureOut">
              <a:rPr lang="en-US" smtClean="0"/>
              <a:t>3/14/2016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8CFC87-8F90-4C80-94EC-015987EC874F}" type="slidenum">
              <a:rPr lang="en-US" smtClean="0"/>
              <a:t>‹#›</a:t>
            </a:fld>
            <a:endParaRPr lang="en-US" dirty="0"/>
          </a:p>
        </p:txBody>
      </p:sp>
    </p:spTree>
    <p:extLst>
      <p:ext uri="{BB962C8B-B14F-4D97-AF65-F5344CB8AC3E}">
        <p14:creationId xmlns:p14="http://schemas.microsoft.com/office/powerpoint/2010/main" val="3764120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0AEEF6-70EB-4455-B1F9-15F6A5811784}" type="datetimeFigureOut">
              <a:rPr lang="en-US" smtClean="0"/>
              <a:t>3/14/2016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8CFC87-8F90-4C80-94EC-015987EC874F}" type="slidenum">
              <a:rPr lang="en-US" smtClean="0"/>
              <a:t>‹#›</a:t>
            </a:fld>
            <a:endParaRPr lang="en-US" dirty="0"/>
          </a:p>
        </p:txBody>
      </p:sp>
    </p:spTree>
    <p:extLst>
      <p:ext uri="{BB962C8B-B14F-4D97-AF65-F5344CB8AC3E}">
        <p14:creationId xmlns:p14="http://schemas.microsoft.com/office/powerpoint/2010/main" val="2213710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0AEEF6-70EB-4455-B1F9-15F6A5811784}" type="datetimeFigureOut">
              <a:rPr lang="en-US" smtClean="0"/>
              <a:t>3/14/2016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8CFC87-8F90-4C80-94EC-015987EC874F}" type="slidenum">
              <a:rPr lang="en-US" smtClean="0"/>
              <a:t>‹#›</a:t>
            </a:fld>
            <a:endParaRPr lang="en-US" dirty="0"/>
          </a:p>
        </p:txBody>
      </p:sp>
    </p:spTree>
    <p:extLst>
      <p:ext uri="{BB962C8B-B14F-4D97-AF65-F5344CB8AC3E}">
        <p14:creationId xmlns:p14="http://schemas.microsoft.com/office/powerpoint/2010/main" val="1344437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0AEEF6-70EB-4455-B1F9-15F6A5811784}" type="datetimeFigureOut">
              <a:rPr lang="en-US" smtClean="0"/>
              <a:t>3/14/2016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8CFC87-8F90-4C80-94EC-015987EC874F}" type="slidenum">
              <a:rPr lang="en-US" smtClean="0"/>
              <a:t>‹#›</a:t>
            </a:fld>
            <a:endParaRPr lang="en-US" dirty="0"/>
          </a:p>
        </p:txBody>
      </p:sp>
    </p:spTree>
    <p:extLst>
      <p:ext uri="{BB962C8B-B14F-4D97-AF65-F5344CB8AC3E}">
        <p14:creationId xmlns:p14="http://schemas.microsoft.com/office/powerpoint/2010/main" val="56580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0AEEF6-70EB-4455-B1F9-15F6A5811784}" type="datetimeFigureOut">
              <a:rPr lang="en-US" smtClean="0"/>
              <a:t>3/14/2016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8CFC87-8F90-4C80-94EC-015987EC874F}" type="slidenum">
              <a:rPr lang="en-US" smtClean="0"/>
              <a:t>‹#›</a:t>
            </a:fld>
            <a:endParaRPr lang="en-US" dirty="0"/>
          </a:p>
        </p:txBody>
      </p:sp>
    </p:spTree>
    <p:extLst>
      <p:ext uri="{BB962C8B-B14F-4D97-AF65-F5344CB8AC3E}">
        <p14:creationId xmlns:p14="http://schemas.microsoft.com/office/powerpoint/2010/main" val="3084697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A0AEEF6-70EB-4455-B1F9-15F6A5811784}" type="datetimeFigureOut">
              <a:rPr lang="en-US" smtClean="0"/>
              <a:t>3/14/2016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98CFC87-8F90-4C80-94EC-015987EC874F}" type="slidenum">
              <a:rPr lang="en-US" smtClean="0"/>
              <a:t>‹#›</a:t>
            </a:fld>
            <a:endParaRPr lang="en-US" dirty="0"/>
          </a:p>
        </p:txBody>
      </p:sp>
    </p:spTree>
    <p:extLst>
      <p:ext uri="{BB962C8B-B14F-4D97-AF65-F5344CB8AC3E}">
        <p14:creationId xmlns:p14="http://schemas.microsoft.com/office/powerpoint/2010/main" val="2414723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A0AEEF6-70EB-4455-B1F9-15F6A5811784}" type="datetimeFigureOut">
              <a:rPr lang="en-US" smtClean="0"/>
              <a:t>3/14/2016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8CFC87-8F90-4C80-94EC-015987EC874F}" type="slidenum">
              <a:rPr lang="en-US" smtClean="0"/>
              <a:t>‹#›</a:t>
            </a:fld>
            <a:endParaRPr lang="en-US" dirty="0"/>
          </a:p>
        </p:txBody>
      </p:sp>
    </p:spTree>
    <p:extLst>
      <p:ext uri="{BB962C8B-B14F-4D97-AF65-F5344CB8AC3E}">
        <p14:creationId xmlns:p14="http://schemas.microsoft.com/office/powerpoint/2010/main" val="2964563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A0AEEF6-70EB-4455-B1F9-15F6A5811784}" type="datetimeFigureOut">
              <a:rPr lang="en-US" smtClean="0"/>
              <a:t>3/14/2016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8CFC87-8F90-4C80-94EC-015987EC874F}" type="slidenum">
              <a:rPr lang="en-US" smtClean="0"/>
              <a:t>‹#›</a:t>
            </a:fld>
            <a:endParaRPr lang="en-US" dirty="0"/>
          </a:p>
        </p:txBody>
      </p:sp>
    </p:spTree>
    <p:extLst>
      <p:ext uri="{BB962C8B-B14F-4D97-AF65-F5344CB8AC3E}">
        <p14:creationId xmlns:p14="http://schemas.microsoft.com/office/powerpoint/2010/main" val="683759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0AEEF6-70EB-4455-B1F9-15F6A5811784}" type="datetimeFigureOut">
              <a:rPr lang="en-US" smtClean="0"/>
              <a:t>3/14/2016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8CFC87-8F90-4C80-94EC-015987EC874F}" type="slidenum">
              <a:rPr lang="en-US" smtClean="0"/>
              <a:t>‹#›</a:t>
            </a:fld>
            <a:endParaRPr lang="en-US" dirty="0"/>
          </a:p>
        </p:txBody>
      </p:sp>
    </p:spTree>
    <p:extLst>
      <p:ext uri="{BB962C8B-B14F-4D97-AF65-F5344CB8AC3E}">
        <p14:creationId xmlns:p14="http://schemas.microsoft.com/office/powerpoint/2010/main" val="3915554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A0AEEF6-70EB-4455-B1F9-15F6A5811784}" type="datetimeFigureOut">
              <a:rPr lang="en-US" smtClean="0"/>
              <a:t>3/14/2016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98CFC87-8F90-4C80-94EC-015987EC874F}" type="slidenum">
              <a:rPr lang="en-US" smtClean="0"/>
              <a:t>‹#›</a:t>
            </a:fld>
            <a:endParaRPr lang="en-US" dirty="0"/>
          </a:p>
        </p:txBody>
      </p:sp>
    </p:spTree>
    <p:extLst>
      <p:ext uri="{BB962C8B-B14F-4D97-AF65-F5344CB8AC3E}">
        <p14:creationId xmlns:p14="http://schemas.microsoft.com/office/powerpoint/2010/main" val="3519676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A0AEEF6-70EB-4455-B1F9-15F6A5811784}" type="datetimeFigureOut">
              <a:rPr lang="en-US" smtClean="0"/>
              <a:t>3/14/2016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98CFC87-8F90-4C80-94EC-015987EC874F}" type="slidenum">
              <a:rPr lang="en-US" smtClean="0"/>
              <a:t>‹#›</a:t>
            </a:fld>
            <a:endParaRPr lang="en-US" dirty="0"/>
          </a:p>
        </p:txBody>
      </p:sp>
    </p:spTree>
    <p:extLst>
      <p:ext uri="{BB962C8B-B14F-4D97-AF65-F5344CB8AC3E}">
        <p14:creationId xmlns:p14="http://schemas.microsoft.com/office/powerpoint/2010/main" val="960276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A0AEEF6-70EB-4455-B1F9-15F6A5811784}" type="datetimeFigureOut">
              <a:rPr lang="en-US" smtClean="0"/>
              <a:t>3/14/2016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98CFC87-8F90-4C80-94EC-015987EC874F}" type="slidenum">
              <a:rPr lang="en-US" smtClean="0"/>
              <a:t>‹#›</a:t>
            </a:fld>
            <a:endParaRPr lang="en-US" dirty="0"/>
          </a:p>
        </p:txBody>
      </p:sp>
    </p:spTree>
    <p:extLst>
      <p:ext uri="{BB962C8B-B14F-4D97-AF65-F5344CB8AC3E}">
        <p14:creationId xmlns:p14="http://schemas.microsoft.com/office/powerpoint/2010/main" val="198931837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12" Type="http://schemas.openxmlformats.org/officeDocument/2006/relationships/image" Target="../media/image34.jpe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9.jpeg"/><Relationship Id="rId11" Type="http://schemas.openxmlformats.org/officeDocument/2006/relationships/image" Target="../media/image7.jpeg"/><Relationship Id="rId5" Type="http://schemas.openxmlformats.org/officeDocument/2006/relationships/image" Target="../media/image28.jpeg"/><Relationship Id="rId10" Type="http://schemas.openxmlformats.org/officeDocument/2006/relationships/image" Target="../media/image33.jpeg"/><Relationship Id="rId4" Type="http://schemas.openxmlformats.org/officeDocument/2006/relationships/image" Target="../media/image27.jpeg"/><Relationship Id="rId9" Type="http://schemas.openxmlformats.org/officeDocument/2006/relationships/image" Target="../media/image32.jpeg"/></Relationships>
</file>

<file path=ppt/slides/_rels/slide1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mailto:mceartambassador@gmail.com" TargetMode="External"/><Relationship Id="rId2" Type="http://schemas.openxmlformats.org/officeDocument/2006/relationships/hyperlink" Target="mailto:ptsa.artambassador@gmail.com" TargetMode="External"/><Relationship Id="rId1" Type="http://schemas.openxmlformats.org/officeDocument/2006/relationships/slideLayout" Target="../slideLayouts/slideLayout2.xml"/><Relationship Id="rId5" Type="http://schemas.openxmlformats.org/officeDocument/2006/relationships/hyperlink" Target="mailto:aceartambassador@gmail.com" TargetMode="External"/><Relationship Id="rId4" Type="http://schemas.openxmlformats.org/officeDocument/2006/relationships/hyperlink" Target="mailto:prartambassador@gmail.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pittsfordschools.org/files/filesystem/PrintShop%20Request%20Form.pdf" TargetMode="External"/><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hyperlink" Target="mailto:Ed_Pretko@pittsford.monroe.edu"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C:\Users\terita\Pictures\2014_04_24\IMG_769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685800"/>
            <a:ext cx="3931033" cy="524137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12847" y="762000"/>
            <a:ext cx="4216738" cy="5693866"/>
          </a:xfrm>
          <a:prstGeom prst="rect">
            <a:avLst/>
          </a:prstGeom>
          <a:noFill/>
        </p:spPr>
        <p:txBody>
          <a:bodyPr wrap="square" rtlCol="0">
            <a:spAutoFit/>
          </a:bodyPr>
          <a:lstStyle/>
          <a:p>
            <a:endParaRPr lang="en-US" dirty="0"/>
          </a:p>
          <a:p>
            <a:pPr algn="ctr"/>
            <a:r>
              <a:rPr lang="en-US" sz="2800" b="1" dirty="0">
                <a:latin typeface="Arial" panose="020B0604020202020204" pitchFamily="34" charset="0"/>
                <a:cs typeface="Arial" panose="020B0604020202020204" pitchFamily="34" charset="0"/>
              </a:rPr>
              <a:t>“IMMIGRATION”</a:t>
            </a:r>
          </a:p>
          <a:p>
            <a:pPr algn="ctr"/>
            <a:endParaRPr lang="en-US" b="1" dirty="0">
              <a:latin typeface="Arial" panose="020B0604020202020204" pitchFamily="34" charset="0"/>
              <a:cs typeface="Arial" panose="020B0604020202020204" pitchFamily="34" charset="0"/>
            </a:endParaRPr>
          </a:p>
          <a:p>
            <a:pPr algn="ctr"/>
            <a:r>
              <a:rPr lang="en-US" b="1" dirty="0">
                <a:latin typeface="Arial" panose="020B0604020202020204" pitchFamily="34" charset="0"/>
                <a:cs typeface="Arial" panose="020B0604020202020204" pitchFamily="34" charset="0"/>
              </a:rPr>
              <a:t> in the pop-up book style of</a:t>
            </a:r>
          </a:p>
          <a:p>
            <a:pPr algn="ctr"/>
            <a:r>
              <a:rPr lang="en-US" sz="2400" b="1" dirty="0">
                <a:latin typeface="Arial" panose="020B0604020202020204" pitchFamily="34" charset="0"/>
                <a:cs typeface="Arial" panose="020B0604020202020204" pitchFamily="34" charset="0"/>
              </a:rPr>
              <a:t> Robert  Sabuda</a:t>
            </a:r>
            <a:endParaRPr lang="en-US" b="1" dirty="0">
              <a:latin typeface="Arial" panose="020B0604020202020204" pitchFamily="34" charset="0"/>
              <a:cs typeface="Arial" panose="020B0604020202020204" pitchFamily="34" charset="0"/>
            </a:endParaRPr>
          </a:p>
          <a:p>
            <a:pPr algn="ctr"/>
            <a:r>
              <a:rPr lang="en-US" sz="1200" b="1" dirty="0">
                <a:latin typeface="Arial" panose="020B0604020202020204" pitchFamily="34" charset="0"/>
                <a:cs typeface="Arial" panose="020B0604020202020204" pitchFamily="34" charset="0"/>
              </a:rPr>
              <a:t>By Teri Allart</a:t>
            </a:r>
          </a:p>
          <a:p>
            <a:pPr algn="ctr"/>
            <a:endParaRPr lang="en-US" sz="1200" dirty="0"/>
          </a:p>
          <a:p>
            <a:pPr algn="ctr"/>
            <a:endParaRPr lang="en-US" sz="1200" dirty="0"/>
          </a:p>
          <a:p>
            <a:r>
              <a:rPr lang="en-US" sz="1400" b="1" dirty="0">
                <a:latin typeface="Arial" panose="020B0604020202020204" pitchFamily="34" charset="0"/>
                <a:cs typeface="Arial" panose="020B0604020202020204" pitchFamily="34" charset="0"/>
              </a:rPr>
              <a:t>Includes Supply List, Project Time Line, Prep photos, Outline, and Project Duties.</a:t>
            </a:r>
          </a:p>
          <a:p>
            <a:endParaRPr lang="en-US" sz="1400" dirty="0">
              <a:latin typeface="Arial" panose="020B0604020202020204" pitchFamily="34" charset="0"/>
              <a:cs typeface="Arial" panose="020B0604020202020204" pitchFamily="34" charset="0"/>
            </a:endParaRPr>
          </a:p>
          <a:p>
            <a:endParaRPr lang="en-US" sz="1200" dirty="0"/>
          </a:p>
          <a:p>
            <a:r>
              <a:rPr lang="en-US" sz="1200" dirty="0">
                <a:latin typeface="Arial" panose="020B0604020202020204" pitchFamily="34" charset="0"/>
                <a:cs typeface="Arial" panose="020B0604020202020204" pitchFamily="34" charset="0"/>
              </a:rPr>
              <a:t>Ties into 4</a:t>
            </a:r>
            <a:r>
              <a:rPr lang="en-US" sz="1200" baseline="30000" dirty="0">
                <a:latin typeface="Arial" panose="020B0604020202020204" pitchFamily="34" charset="0"/>
                <a:cs typeface="Arial" panose="020B0604020202020204" pitchFamily="34" charset="0"/>
              </a:rPr>
              <a:t>th</a:t>
            </a:r>
            <a:r>
              <a:rPr lang="en-US" sz="1200" dirty="0">
                <a:latin typeface="Arial" panose="020B0604020202020204" pitchFamily="34" charset="0"/>
                <a:cs typeface="Arial" panose="020B0604020202020204" pitchFamily="34" charset="0"/>
              </a:rPr>
              <a:t> grade’s IMMIGRATION unit.</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Students will create a Statue of Liberty pop-up against a firework filled night sky.  It will focus on Robert </a:t>
            </a:r>
            <a:r>
              <a:rPr lang="en-US" sz="1200" dirty="0" err="1">
                <a:latin typeface="Arial" panose="020B0604020202020204" pitchFamily="34" charset="0"/>
                <a:cs typeface="Arial" panose="020B0604020202020204" pitchFamily="34" charset="0"/>
              </a:rPr>
              <a:t>Sabuda’s</a:t>
            </a:r>
            <a:r>
              <a:rPr lang="en-US" sz="1200" dirty="0">
                <a:latin typeface="Arial" panose="020B0604020202020204" pitchFamily="34" charset="0"/>
                <a:cs typeface="Arial" panose="020B0604020202020204" pitchFamily="34" charset="0"/>
              </a:rPr>
              <a:t> book, “America the Beautiful”, and will require students to think about what tangible items to bring to America and intangible items (their special talents).  The inside of the piece is decorated with puzzle pieces which represent all of the different people here in the USA; different size, colors, religions, beliefs, etc. and how we fit together.  </a:t>
            </a: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Buy Supplies ASAP</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Plan for PREP ASAP</a:t>
            </a:r>
          </a:p>
        </p:txBody>
      </p:sp>
      <p:sp>
        <p:nvSpPr>
          <p:cNvPr id="6" name="TextBox 5"/>
          <p:cNvSpPr txBox="1"/>
          <p:nvPr/>
        </p:nvSpPr>
        <p:spPr>
          <a:xfrm>
            <a:off x="212847" y="87868"/>
            <a:ext cx="3672608" cy="461665"/>
          </a:xfrm>
          <a:prstGeom prst="rect">
            <a:avLst/>
          </a:prstGeom>
          <a:noFill/>
          <a:ln>
            <a:solidFill>
              <a:schemeClr val="tx1"/>
            </a:solidFill>
          </a:ln>
        </p:spPr>
        <p:txBody>
          <a:bodyPr wrap="none" rtlCol="0">
            <a:spAutoFit/>
          </a:bodyPr>
          <a:lstStyle/>
          <a:p>
            <a:r>
              <a:rPr lang="en-US" sz="1200" b="1" u="sng" dirty="0">
                <a:latin typeface="Arial" panose="020B0604020202020204" pitchFamily="34" charset="0"/>
                <a:cs typeface="Arial" panose="020B0604020202020204" pitchFamily="34" charset="0"/>
              </a:rPr>
              <a:t>4</a:t>
            </a:r>
            <a:r>
              <a:rPr lang="en-US" sz="1200" b="1" u="sng" baseline="30000" dirty="0">
                <a:latin typeface="Arial" panose="020B0604020202020204" pitchFamily="34" charset="0"/>
                <a:cs typeface="Arial" panose="020B0604020202020204" pitchFamily="34" charset="0"/>
              </a:rPr>
              <a:t>th</a:t>
            </a:r>
            <a:r>
              <a:rPr lang="en-US" sz="1200" b="1" u="sng" dirty="0">
                <a:latin typeface="Arial" panose="020B0604020202020204" pitchFamily="34" charset="0"/>
                <a:cs typeface="Arial" panose="020B0604020202020204" pitchFamily="34" charset="0"/>
              </a:rPr>
              <a:t> grade Art Ambassador:  Immigration/Sabuda</a:t>
            </a:r>
          </a:p>
          <a:p>
            <a:r>
              <a:rPr lang="en-US" sz="1200" b="1" dirty="0">
                <a:latin typeface="Arial" panose="020B0604020202020204" pitchFamily="34" charset="0"/>
                <a:cs typeface="Arial" panose="020B0604020202020204" pitchFamily="34" charset="0"/>
              </a:rPr>
              <a:t>Pittsford PTSA</a:t>
            </a:r>
          </a:p>
        </p:txBody>
      </p:sp>
    </p:spTree>
    <p:extLst>
      <p:ext uri="{BB962C8B-B14F-4D97-AF65-F5344CB8AC3E}">
        <p14:creationId xmlns:p14="http://schemas.microsoft.com/office/powerpoint/2010/main" val="3300547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4" descr="C:\Users\terita\Pictures\2014_04_22\IMG_765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4407" y="748176"/>
            <a:ext cx="2403147" cy="180236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terita\Pictures\2014_04_22\IMG_767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2061807" y="730502"/>
            <a:ext cx="2403147" cy="180236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terita\Pictures\2014_04_22\IMG_767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19600" y="468564"/>
            <a:ext cx="2450959" cy="1838219"/>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terita\Pictures\2014_04_22\IMG_767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158238" y="4320444"/>
            <a:ext cx="2641602" cy="198120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04800" y="2876406"/>
            <a:ext cx="1693541"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Office Folder template</a:t>
            </a:r>
          </a:p>
        </p:txBody>
      </p:sp>
      <p:sp>
        <p:nvSpPr>
          <p:cNvPr id="4" name="TextBox 3"/>
          <p:cNvSpPr txBox="1"/>
          <p:nvPr/>
        </p:nvSpPr>
        <p:spPr>
          <a:xfrm>
            <a:off x="2194539" y="2844003"/>
            <a:ext cx="2192441" cy="461665"/>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Place BLACK folder </a:t>
            </a:r>
            <a:r>
              <a:rPr lang="en-US" sz="1200" b="1" u="sng" dirty="0">
                <a:solidFill>
                  <a:srgbClr val="FF0000"/>
                </a:solidFill>
                <a:latin typeface="Arial" panose="020B0604020202020204" pitchFamily="34" charset="0"/>
                <a:cs typeface="Arial" panose="020B0604020202020204" pitchFamily="34" charset="0"/>
              </a:rPr>
              <a:t>INSIDE</a:t>
            </a:r>
            <a:r>
              <a:rPr lang="en-US" sz="1200" dirty="0">
                <a:solidFill>
                  <a:schemeClr val="bg1"/>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office folder template</a:t>
            </a:r>
          </a:p>
        </p:txBody>
      </p:sp>
      <p:sp>
        <p:nvSpPr>
          <p:cNvPr id="5" name="TextBox 4"/>
          <p:cNvSpPr txBox="1"/>
          <p:nvPr/>
        </p:nvSpPr>
        <p:spPr>
          <a:xfrm>
            <a:off x="4495801" y="2371591"/>
            <a:ext cx="2209800" cy="120032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FOLLOW THE TEMPLATE </a:t>
            </a:r>
          </a:p>
          <a:p>
            <a:r>
              <a:rPr lang="en-US" sz="1200" dirty="0">
                <a:latin typeface="Arial" panose="020B0604020202020204" pitchFamily="34" charset="0"/>
                <a:cs typeface="Arial" panose="020B0604020202020204" pitchFamily="34" charset="0"/>
              </a:rPr>
              <a:t>INSTRUCTIONS: Cut ONLY the diagonal </a:t>
            </a:r>
            <a:r>
              <a:rPr lang="en-US" sz="1200" b="1" u="sng" dirty="0">
                <a:latin typeface="Arial" panose="020B0604020202020204" pitchFamily="34" charset="0"/>
                <a:cs typeface="Arial" panose="020B0604020202020204" pitchFamily="34" charset="0"/>
              </a:rPr>
              <a:t>NEVER</a:t>
            </a:r>
            <a:r>
              <a:rPr lang="en-US" sz="1200" dirty="0">
                <a:latin typeface="Arial" panose="020B0604020202020204" pitchFamily="34" charset="0"/>
                <a:cs typeface="Arial" panose="020B0604020202020204" pitchFamily="34" charset="0"/>
              </a:rPr>
              <a:t>  the HORIZONTAL.  You are not cutting them off/out.  You are just making three tabs.</a:t>
            </a:r>
          </a:p>
        </p:txBody>
      </p:sp>
      <p:sp>
        <p:nvSpPr>
          <p:cNvPr id="6" name="TextBox 5"/>
          <p:cNvSpPr txBox="1"/>
          <p:nvPr/>
        </p:nvSpPr>
        <p:spPr>
          <a:xfrm>
            <a:off x="7109275" y="2858869"/>
            <a:ext cx="1984965" cy="830997"/>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Fold tabs upward; gives you a nice crease for students to work with.  </a:t>
            </a:r>
          </a:p>
          <a:p>
            <a:r>
              <a:rPr lang="en-US" sz="1200" b="1" dirty="0">
                <a:solidFill>
                  <a:srgbClr val="FF0000"/>
                </a:solidFill>
                <a:latin typeface="Arial" panose="020B0604020202020204" pitchFamily="34" charset="0"/>
                <a:cs typeface="Arial" panose="020B0604020202020204" pitchFamily="34" charset="0"/>
              </a:rPr>
              <a:t>DO NOT CUT OFF tabs!</a:t>
            </a:r>
          </a:p>
        </p:txBody>
      </p:sp>
      <p:sp>
        <p:nvSpPr>
          <p:cNvPr id="7" name="TextBox 6"/>
          <p:cNvSpPr txBox="1"/>
          <p:nvPr/>
        </p:nvSpPr>
        <p:spPr>
          <a:xfrm>
            <a:off x="3043508" y="4123253"/>
            <a:ext cx="5338492" cy="2523768"/>
          </a:xfrm>
          <a:prstGeom prst="rect">
            <a:avLst/>
          </a:prstGeom>
          <a:noFill/>
        </p:spPr>
        <p:txBody>
          <a:bodyPr wrap="square" rtlCol="0">
            <a:spAutoFit/>
          </a:bodyPr>
          <a:lstStyle/>
          <a:p>
            <a:r>
              <a:rPr lang="en-US" b="1" u="sng" dirty="0">
                <a:latin typeface="Arial" panose="020B0604020202020204" pitchFamily="34" charset="0"/>
                <a:cs typeface="Arial" panose="020B0604020202020204" pitchFamily="34" charset="0"/>
              </a:rPr>
              <a:t>ONCE IN CLASS:</a:t>
            </a:r>
          </a:p>
          <a:p>
            <a:endParaRPr lang="en-US" sz="1400" b="1" u="sng" dirty="0"/>
          </a:p>
          <a:p>
            <a:r>
              <a:rPr lang="en-US" sz="1600" dirty="0">
                <a:latin typeface="Arial" panose="020B0604020202020204" pitchFamily="34" charset="0"/>
                <a:cs typeface="Arial" panose="020B0604020202020204" pitchFamily="34" charset="0"/>
              </a:rPr>
              <a:t>Have students carefully open their file folders and </a:t>
            </a:r>
            <a:r>
              <a:rPr lang="en-US" sz="1600" b="1" u="sng" dirty="0">
                <a:latin typeface="Arial" panose="020B0604020202020204" pitchFamily="34" charset="0"/>
                <a:cs typeface="Arial" panose="020B0604020202020204" pitchFamily="34" charset="0"/>
              </a:rPr>
              <a:t>GENTLY</a:t>
            </a:r>
            <a:r>
              <a:rPr lang="en-US" sz="1600" dirty="0">
                <a:latin typeface="Arial" panose="020B0604020202020204" pitchFamily="34" charset="0"/>
                <a:cs typeface="Arial" panose="020B0604020202020204" pitchFamily="34" charset="0"/>
              </a:rPr>
              <a:t> pull these (3) tabs upwards.  </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Students will glue their Statue of Liberty pieces to the very FRONT of these tabs, not the top!  </a:t>
            </a:r>
          </a:p>
          <a:p>
            <a:r>
              <a:rPr lang="en-US" sz="1600" b="1" dirty="0">
                <a:latin typeface="Arial" panose="020B0604020202020204" pitchFamily="34" charset="0"/>
                <a:cs typeface="Arial" panose="020B0604020202020204" pitchFamily="34" charset="0"/>
              </a:rPr>
              <a:t>X=NO GLUE</a:t>
            </a:r>
            <a:endParaRPr lang="en-US" sz="1600" dirty="0">
              <a:latin typeface="Arial" panose="020B0604020202020204" pitchFamily="34" charset="0"/>
              <a:cs typeface="Arial" panose="020B0604020202020204" pitchFamily="34" charset="0"/>
            </a:endParaRPr>
          </a:p>
          <a:p>
            <a:pPr algn="ctr"/>
            <a:endParaRPr lang="en-US" sz="1600" dirty="0"/>
          </a:p>
          <a:p>
            <a:pPr algn="ctr"/>
            <a:endParaRPr lang="en-US" sz="1400" dirty="0"/>
          </a:p>
        </p:txBody>
      </p:sp>
      <p:sp>
        <p:nvSpPr>
          <p:cNvPr id="17" name="TextBox 16"/>
          <p:cNvSpPr txBox="1"/>
          <p:nvPr/>
        </p:nvSpPr>
        <p:spPr>
          <a:xfrm>
            <a:off x="154144" y="113776"/>
            <a:ext cx="2345514" cy="261610"/>
          </a:xfrm>
          <a:prstGeom prst="rect">
            <a:avLst/>
          </a:prstGeom>
          <a:noFill/>
          <a:ln>
            <a:solidFill>
              <a:schemeClr val="tx1"/>
            </a:solidFill>
          </a:ln>
        </p:spPr>
        <p:txBody>
          <a:bodyPr wrap="none" rtlCol="0">
            <a:spAutoFit/>
          </a:bodyPr>
          <a:lstStyle/>
          <a:p>
            <a:r>
              <a:rPr lang="en-US" sz="1100" dirty="0">
                <a:latin typeface="Arial" panose="020B0604020202020204" pitchFamily="34" charset="0"/>
                <a:cs typeface="Arial" panose="020B0604020202020204" pitchFamily="34" charset="0"/>
              </a:rPr>
              <a:t>4</a:t>
            </a:r>
            <a:r>
              <a:rPr lang="en-US" sz="1100" baseline="30000" dirty="0">
                <a:latin typeface="Arial" panose="020B0604020202020204" pitchFamily="34" charset="0"/>
                <a:cs typeface="Arial" panose="020B0604020202020204" pitchFamily="34" charset="0"/>
              </a:rPr>
              <a:t>th</a:t>
            </a:r>
            <a:r>
              <a:rPr lang="en-US" sz="1100" dirty="0">
                <a:latin typeface="Arial" panose="020B0604020202020204" pitchFamily="34" charset="0"/>
                <a:cs typeface="Arial" panose="020B0604020202020204" pitchFamily="34" charset="0"/>
              </a:rPr>
              <a:t> grade AA:  Immigration/Sabuda</a:t>
            </a:r>
          </a:p>
        </p:txBody>
      </p:sp>
      <p:sp>
        <p:nvSpPr>
          <p:cNvPr id="23" name="Left Arrow 22"/>
          <p:cNvSpPr/>
          <p:nvPr/>
        </p:nvSpPr>
        <p:spPr>
          <a:xfrm>
            <a:off x="1648580" y="4389546"/>
            <a:ext cx="545959" cy="4572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Left Arrow 23"/>
          <p:cNvSpPr/>
          <p:nvPr/>
        </p:nvSpPr>
        <p:spPr>
          <a:xfrm>
            <a:off x="1587641" y="4876800"/>
            <a:ext cx="545959" cy="4572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1050699" y="5537201"/>
            <a:ext cx="364202" cy="369332"/>
          </a:xfrm>
          <a:prstGeom prst="rect">
            <a:avLst/>
          </a:prstGeom>
          <a:noFill/>
        </p:spPr>
        <p:txBody>
          <a:bodyPr wrap="none" rtlCol="0">
            <a:spAutoFit/>
          </a:bodyPr>
          <a:lstStyle/>
          <a:p>
            <a:r>
              <a:rPr lang="en-US" dirty="0">
                <a:solidFill>
                  <a:schemeClr val="bg1"/>
                </a:solidFill>
                <a:latin typeface="Arial Black" panose="020B0A04020102020204" pitchFamily="34" charset="0"/>
              </a:rPr>
              <a:t>X</a:t>
            </a:r>
          </a:p>
        </p:txBody>
      </p:sp>
      <p:sp>
        <p:nvSpPr>
          <p:cNvPr id="26" name="TextBox 25"/>
          <p:cNvSpPr txBox="1"/>
          <p:nvPr/>
        </p:nvSpPr>
        <p:spPr>
          <a:xfrm>
            <a:off x="1050699" y="4867393"/>
            <a:ext cx="364202" cy="369332"/>
          </a:xfrm>
          <a:prstGeom prst="rect">
            <a:avLst/>
          </a:prstGeom>
          <a:noFill/>
        </p:spPr>
        <p:txBody>
          <a:bodyPr wrap="none" rtlCol="0">
            <a:spAutoFit/>
          </a:bodyPr>
          <a:lstStyle/>
          <a:p>
            <a:r>
              <a:rPr lang="en-US" dirty="0">
                <a:solidFill>
                  <a:schemeClr val="bg1"/>
                </a:solidFill>
                <a:latin typeface="Arial Black" panose="020B0A04020102020204" pitchFamily="34" charset="0"/>
              </a:rPr>
              <a:t>X</a:t>
            </a:r>
          </a:p>
        </p:txBody>
      </p:sp>
      <p:sp>
        <p:nvSpPr>
          <p:cNvPr id="27" name="TextBox 26"/>
          <p:cNvSpPr txBox="1"/>
          <p:nvPr/>
        </p:nvSpPr>
        <p:spPr>
          <a:xfrm>
            <a:off x="983568" y="4306099"/>
            <a:ext cx="364202" cy="369332"/>
          </a:xfrm>
          <a:prstGeom prst="rect">
            <a:avLst/>
          </a:prstGeom>
          <a:noFill/>
        </p:spPr>
        <p:txBody>
          <a:bodyPr wrap="none" rtlCol="0">
            <a:spAutoFit/>
          </a:bodyPr>
          <a:lstStyle/>
          <a:p>
            <a:r>
              <a:rPr lang="en-US" dirty="0">
                <a:solidFill>
                  <a:schemeClr val="bg1"/>
                </a:solidFill>
                <a:latin typeface="Arial Black" panose="020B0A04020102020204" pitchFamily="34" charset="0"/>
              </a:rPr>
              <a:t>X</a:t>
            </a:r>
          </a:p>
        </p:txBody>
      </p:sp>
      <p:sp>
        <p:nvSpPr>
          <p:cNvPr id="28" name="Left Arrow 27"/>
          <p:cNvSpPr/>
          <p:nvPr/>
        </p:nvSpPr>
        <p:spPr>
          <a:xfrm>
            <a:off x="1699239" y="5537201"/>
            <a:ext cx="990601" cy="457200"/>
          </a:xfrm>
          <a:prstGeom prst="leftArrow">
            <a:avLst>
              <a:gd name="adj1" fmla="val 50000"/>
              <a:gd name="adj2" fmla="val 5909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Student’s will glue here</a:t>
            </a:r>
          </a:p>
        </p:txBody>
      </p:sp>
      <p:cxnSp>
        <p:nvCxnSpPr>
          <p:cNvPr id="14" name="Straight Connector 13"/>
          <p:cNvCxnSpPr/>
          <p:nvPr/>
        </p:nvCxnSpPr>
        <p:spPr>
          <a:xfrm>
            <a:off x="500999" y="3733800"/>
            <a:ext cx="8033401"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6840937" y="758795"/>
            <a:ext cx="2370815" cy="1778111"/>
          </a:xfrm>
          <a:prstGeom prst="rect">
            <a:avLst/>
          </a:prstGeom>
        </p:spPr>
      </p:pic>
      <p:sp>
        <p:nvSpPr>
          <p:cNvPr id="20" name="TextBox 19"/>
          <p:cNvSpPr txBox="1"/>
          <p:nvPr/>
        </p:nvSpPr>
        <p:spPr>
          <a:xfrm>
            <a:off x="7656770" y="93524"/>
            <a:ext cx="1061509" cy="261610"/>
          </a:xfrm>
          <a:prstGeom prst="rect">
            <a:avLst/>
          </a:prstGeom>
          <a:noFill/>
          <a:ln>
            <a:solidFill>
              <a:schemeClr val="tx1"/>
            </a:solidFill>
          </a:ln>
        </p:spPr>
        <p:txBody>
          <a:bodyPr wrap="none" rtlCol="0">
            <a:spAutoFit/>
          </a:bodyPr>
          <a:lstStyle/>
          <a:p>
            <a:r>
              <a:rPr lang="en-US" sz="1100" b="1" dirty="0">
                <a:latin typeface="Arial" panose="020B0604020202020204" pitchFamily="34" charset="0"/>
                <a:cs typeface="Arial" panose="020B0604020202020204" pitchFamily="34" charset="0"/>
              </a:rPr>
              <a:t>PREP:  4 of 5</a:t>
            </a:r>
          </a:p>
        </p:txBody>
      </p:sp>
    </p:spTree>
    <p:extLst>
      <p:ext uri="{BB962C8B-B14F-4D97-AF65-F5344CB8AC3E}">
        <p14:creationId xmlns:p14="http://schemas.microsoft.com/office/powerpoint/2010/main" val="2420232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28600" y="256734"/>
            <a:ext cx="2497800" cy="261610"/>
          </a:xfrm>
          <a:prstGeom prst="rect">
            <a:avLst/>
          </a:prstGeom>
          <a:noFill/>
          <a:ln>
            <a:solidFill>
              <a:schemeClr val="tx1"/>
            </a:solidFill>
          </a:ln>
        </p:spPr>
        <p:txBody>
          <a:bodyPr wrap="none" rtlCol="0">
            <a:spAutoFit/>
          </a:bodyPr>
          <a:lstStyle/>
          <a:p>
            <a:r>
              <a:rPr lang="en-US" sz="1100" b="1" dirty="0">
                <a:latin typeface="Arial" panose="020B0604020202020204" pitchFamily="34" charset="0"/>
                <a:cs typeface="Arial" panose="020B0604020202020204" pitchFamily="34" charset="0"/>
              </a:rPr>
              <a:t>4</a:t>
            </a:r>
            <a:r>
              <a:rPr lang="en-US" sz="1100" b="1" baseline="30000" dirty="0">
                <a:latin typeface="Arial" panose="020B0604020202020204" pitchFamily="34" charset="0"/>
                <a:cs typeface="Arial" panose="020B0604020202020204" pitchFamily="34" charset="0"/>
              </a:rPr>
              <a:t>th</a:t>
            </a:r>
            <a:r>
              <a:rPr lang="en-US" sz="1100" b="1" dirty="0">
                <a:latin typeface="Arial" panose="020B0604020202020204" pitchFamily="34" charset="0"/>
                <a:cs typeface="Arial" panose="020B0604020202020204" pitchFamily="34" charset="0"/>
              </a:rPr>
              <a:t> grade AA:  Immigration/Sabuda</a:t>
            </a:r>
          </a:p>
        </p:txBody>
      </p:sp>
      <p:sp>
        <p:nvSpPr>
          <p:cNvPr id="3" name="TextBox 2"/>
          <p:cNvSpPr txBox="1"/>
          <p:nvPr/>
        </p:nvSpPr>
        <p:spPr>
          <a:xfrm>
            <a:off x="7772400" y="256734"/>
            <a:ext cx="1061509" cy="261610"/>
          </a:xfrm>
          <a:prstGeom prst="rect">
            <a:avLst/>
          </a:prstGeom>
          <a:noFill/>
          <a:ln>
            <a:solidFill>
              <a:schemeClr val="tx1"/>
            </a:solidFill>
          </a:ln>
        </p:spPr>
        <p:txBody>
          <a:bodyPr wrap="none" rtlCol="0">
            <a:spAutoFit/>
          </a:bodyPr>
          <a:lstStyle/>
          <a:p>
            <a:r>
              <a:rPr lang="en-US" sz="1100" b="1" dirty="0">
                <a:latin typeface="Arial" panose="020B0604020202020204" pitchFamily="34" charset="0"/>
                <a:cs typeface="Arial" panose="020B0604020202020204" pitchFamily="34" charset="0"/>
              </a:rPr>
              <a:t>PREP:  5 of 5</a:t>
            </a:r>
          </a:p>
        </p:txBody>
      </p:sp>
      <p:sp>
        <p:nvSpPr>
          <p:cNvPr id="4" name="TextBox 3"/>
          <p:cNvSpPr txBox="1"/>
          <p:nvPr/>
        </p:nvSpPr>
        <p:spPr>
          <a:xfrm>
            <a:off x="5424919" y="1951599"/>
            <a:ext cx="3003843" cy="969496"/>
          </a:xfrm>
          <a:prstGeom prst="rect">
            <a:avLst/>
          </a:prstGeom>
          <a:noFill/>
        </p:spPr>
        <p:txBody>
          <a:bodyPr wrap="square" rtlCol="0">
            <a:spAutoFit/>
          </a:bodyPr>
          <a:lstStyle/>
          <a:p>
            <a:pPr algn="ctr">
              <a:lnSpc>
                <a:spcPct val="150000"/>
              </a:lnSpc>
            </a:pPr>
            <a:r>
              <a:rPr lang="en-US" sz="2000" b="1" u="sng" dirty="0">
                <a:latin typeface="Arial" panose="020B0604020202020204" pitchFamily="34" charset="0"/>
                <a:cs typeface="Arial" panose="020B0604020202020204" pitchFamily="34" charset="0"/>
              </a:rPr>
              <a:t>MAKE  POP-UP  KITS</a:t>
            </a:r>
          </a:p>
          <a:p>
            <a:pPr algn="ctr">
              <a:lnSpc>
                <a:spcPct val="150000"/>
              </a:lnSpc>
            </a:pPr>
            <a:r>
              <a:rPr lang="en-US" b="1" dirty="0">
                <a:latin typeface="Arial" panose="020B0604020202020204" pitchFamily="34" charset="0"/>
                <a:cs typeface="Arial" panose="020B0604020202020204" pitchFamily="34" charset="0"/>
              </a:rPr>
              <a:t> one per student</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2222" b="10000"/>
          <a:stretch/>
        </p:blipFill>
        <p:spPr>
          <a:xfrm>
            <a:off x="533399" y="1304532"/>
            <a:ext cx="4425715" cy="2581667"/>
          </a:xfrm>
          <a:prstGeom prst="rect">
            <a:avLst/>
          </a:prstGeom>
        </p:spPr>
      </p:pic>
      <p:sp>
        <p:nvSpPr>
          <p:cNvPr id="7" name="TextBox 6"/>
          <p:cNvSpPr txBox="1"/>
          <p:nvPr/>
        </p:nvSpPr>
        <p:spPr>
          <a:xfrm>
            <a:off x="2971800" y="4258015"/>
            <a:ext cx="5548126" cy="2354491"/>
          </a:xfrm>
          <a:prstGeom prst="rect">
            <a:avLst/>
          </a:prstGeom>
          <a:noFill/>
        </p:spPr>
        <p:txBody>
          <a:bodyPr wrap="square" rtlCol="0">
            <a:spAutoFit/>
          </a:bodyPr>
          <a:lstStyle/>
          <a:p>
            <a:pPr marL="342900" indent="-342900">
              <a:lnSpc>
                <a:spcPct val="150000"/>
              </a:lnSpc>
              <a:buFont typeface="+mj-lt"/>
              <a:buAutoNum type="arabicPeriod"/>
            </a:pPr>
            <a:r>
              <a:rPr lang="en-US" sz="1400" dirty="0">
                <a:latin typeface="Arial" panose="020B0604020202020204" pitchFamily="34" charset="0"/>
                <a:cs typeface="Arial" panose="020B0604020202020204" pitchFamily="34" charset="0"/>
              </a:rPr>
              <a:t>Get BLACK office folders (that have had tabs cut and folded up) and place one of the following inside of it:</a:t>
            </a:r>
          </a:p>
          <a:p>
            <a:pPr marL="342900" indent="-342900">
              <a:lnSpc>
                <a:spcPct val="150000"/>
              </a:lnSpc>
              <a:buFont typeface="+mj-lt"/>
              <a:buAutoNum type="arabicPeriod"/>
            </a:pPr>
            <a:r>
              <a:rPr lang="en-US" sz="1400" dirty="0">
                <a:latin typeface="Arial" panose="020B0604020202020204" pitchFamily="34" charset="0"/>
                <a:cs typeface="Arial" panose="020B0604020202020204" pitchFamily="34" charset="0"/>
              </a:rPr>
              <a:t>Abilities Page</a:t>
            </a:r>
          </a:p>
          <a:p>
            <a:pPr marL="342900" indent="-342900">
              <a:lnSpc>
                <a:spcPct val="150000"/>
              </a:lnSpc>
              <a:buFont typeface="+mj-lt"/>
              <a:buAutoNum type="arabicPeriod"/>
            </a:pPr>
            <a:r>
              <a:rPr lang="en-US" sz="1400" dirty="0">
                <a:latin typeface="Arial" panose="020B0604020202020204" pitchFamily="34" charset="0"/>
                <a:cs typeface="Arial" panose="020B0604020202020204" pitchFamily="34" charset="0"/>
              </a:rPr>
              <a:t>Green Card Stock Statue of Liberty</a:t>
            </a:r>
          </a:p>
          <a:p>
            <a:pPr marL="342900" indent="-342900">
              <a:lnSpc>
                <a:spcPct val="150000"/>
              </a:lnSpc>
              <a:buFont typeface="+mj-lt"/>
              <a:buAutoNum type="arabicPeriod"/>
            </a:pPr>
            <a:r>
              <a:rPr lang="en-US" sz="1400" dirty="0">
                <a:latin typeface="Arial" panose="020B0604020202020204" pitchFamily="34" charset="0"/>
                <a:cs typeface="Arial" panose="020B0604020202020204" pitchFamily="34" charset="0"/>
              </a:rPr>
              <a:t>Red or Blue construction (alternate red &amp; blue paper within the kit, so that every other student gets a blue paper, etc.)</a:t>
            </a:r>
          </a:p>
          <a:p>
            <a:pPr marL="342900" indent="-342900">
              <a:lnSpc>
                <a:spcPct val="150000"/>
              </a:lnSpc>
              <a:buFont typeface="+mj-lt"/>
              <a:buAutoNum type="arabicPeriod"/>
            </a:pPr>
            <a:r>
              <a:rPr lang="en-US" sz="1400" dirty="0">
                <a:latin typeface="Arial" panose="020B0604020202020204" pitchFamily="34" charset="0"/>
                <a:cs typeface="Arial" panose="020B0604020202020204" pitchFamily="34" charset="0"/>
              </a:rPr>
              <a:t>Suitcase</a:t>
            </a: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6249" t="7143" r="4019" b="3571"/>
          <a:stretch/>
        </p:blipFill>
        <p:spPr>
          <a:xfrm>
            <a:off x="533399" y="4654458"/>
            <a:ext cx="1981200" cy="1478507"/>
          </a:xfrm>
          <a:prstGeom prst="rect">
            <a:avLst/>
          </a:prstGeom>
        </p:spPr>
      </p:pic>
    </p:spTree>
    <p:extLst>
      <p:ext uri="{BB962C8B-B14F-4D97-AF65-F5344CB8AC3E}">
        <p14:creationId xmlns:p14="http://schemas.microsoft.com/office/powerpoint/2010/main" val="1220779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290899"/>
            <a:ext cx="8686800" cy="5940088"/>
          </a:xfrm>
          <a:prstGeom prst="rect">
            <a:avLst/>
          </a:prstGeom>
          <a:noFill/>
        </p:spPr>
        <p:txBody>
          <a:bodyPr wrap="square" rtlCol="0">
            <a:spAutoFit/>
          </a:bodyPr>
          <a:lstStyle/>
          <a:p>
            <a:r>
              <a:rPr lang="en-US" sz="1400" b="1" u="sng" dirty="0">
                <a:latin typeface="Arial" panose="020B0604020202020204" pitchFamily="34" charset="0"/>
                <a:cs typeface="Arial" panose="020B0604020202020204" pitchFamily="34" charset="0"/>
              </a:rPr>
              <a:t>Let volunteers know problem spots (YOU TOO):</a:t>
            </a:r>
          </a:p>
          <a:p>
            <a:endParaRPr lang="en-US" sz="1400" b="1" dirty="0">
              <a:latin typeface="Arial" panose="020B0604020202020204" pitchFamily="34" charset="0"/>
              <a:cs typeface="Arial" panose="020B0604020202020204" pitchFamily="34" charset="0"/>
            </a:endParaRPr>
          </a:p>
          <a:p>
            <a:endParaRPr lang="en-US" sz="1400" b="1" dirty="0">
              <a:latin typeface="Arial" panose="020B0604020202020204" pitchFamily="34" charset="0"/>
              <a:cs typeface="Arial" panose="020B0604020202020204" pitchFamily="34" charset="0"/>
            </a:endParaRPr>
          </a:p>
          <a:p>
            <a:endParaRPr lang="en-US" sz="1400" b="1"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Show example of the Statue of Liberty Pop-Up project.</a:t>
            </a:r>
          </a:p>
          <a:p>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Ask volunteers to arrive 20-minutes early for TRAINING and  to help set-up.</a:t>
            </a:r>
          </a:p>
          <a:p>
            <a:endParaRPr lang="en-US" sz="1000" dirty="0">
              <a:latin typeface="Arial" panose="020B0604020202020204" pitchFamily="34" charset="0"/>
              <a:cs typeface="Arial" panose="020B0604020202020204" pitchFamily="34" charset="0"/>
            </a:endParaRPr>
          </a:p>
          <a:p>
            <a:r>
              <a:rPr lang="en-US" sz="1000" u="sng" dirty="0">
                <a:latin typeface="Arial" panose="020B0604020202020204" pitchFamily="34" charset="0"/>
                <a:cs typeface="Arial" panose="020B0604020202020204" pitchFamily="34" charset="0"/>
              </a:rPr>
              <a:t>SHOW THEM A “PROJECT KIT”  that needs to be made </a:t>
            </a:r>
            <a:r>
              <a:rPr lang="en-US" sz="1000" dirty="0">
                <a:latin typeface="Arial" panose="020B0604020202020204" pitchFamily="34" charset="0"/>
                <a:cs typeface="Arial" panose="020B0604020202020204" pitchFamily="34" charset="0"/>
              </a:rPr>
              <a:t>:  Each student gets (1) KIT</a:t>
            </a:r>
          </a:p>
          <a:p>
            <a:pPr lvl="1"/>
            <a:r>
              <a:rPr lang="en-US" sz="1000" u="sng" dirty="0">
                <a:latin typeface="Arial" panose="020B0604020202020204" pitchFamily="34" charset="0"/>
                <a:cs typeface="Arial" panose="020B0604020202020204" pitchFamily="34" charset="0"/>
              </a:rPr>
              <a:t>BLACK office folder</a:t>
            </a:r>
            <a:r>
              <a:rPr lang="en-US" sz="1000" dirty="0">
                <a:latin typeface="Arial" panose="020B0604020202020204" pitchFamily="34" charset="0"/>
                <a:cs typeface="Arial" panose="020B0604020202020204" pitchFamily="34" charset="0"/>
              </a:rPr>
              <a:t>:   Put the following pieces inside the folder;</a:t>
            </a:r>
          </a:p>
          <a:p>
            <a:pPr lvl="1"/>
            <a:r>
              <a:rPr lang="en-US" sz="1000" dirty="0">
                <a:latin typeface="Arial" panose="020B0604020202020204" pitchFamily="34" charset="0"/>
                <a:cs typeface="Arial" panose="020B0604020202020204" pitchFamily="34" charset="0"/>
              </a:rPr>
              <a:t>(1) “Special Traits” page</a:t>
            </a:r>
          </a:p>
          <a:p>
            <a:pPr lvl="1"/>
            <a:r>
              <a:rPr lang="en-US" sz="1000" dirty="0">
                <a:latin typeface="Arial" panose="020B0604020202020204" pitchFamily="34" charset="0"/>
                <a:cs typeface="Arial" panose="020B0604020202020204" pitchFamily="34" charset="0"/>
              </a:rPr>
              <a:t>(1) Green Statue of Liberty cut-out</a:t>
            </a:r>
          </a:p>
          <a:p>
            <a:pPr lvl="1"/>
            <a:r>
              <a:rPr lang="en-US" sz="1000" dirty="0">
                <a:latin typeface="Arial" panose="020B0604020202020204" pitchFamily="34" charset="0"/>
                <a:cs typeface="Arial" panose="020B0604020202020204" pitchFamily="34" charset="0"/>
              </a:rPr>
              <a:t>(1) Piece of construction paper --- RED or BLUE (alternate colors between students in the same class)</a:t>
            </a:r>
          </a:p>
          <a:p>
            <a:pPr lvl="1"/>
            <a:r>
              <a:rPr lang="en-US" sz="1000" dirty="0">
                <a:latin typeface="Arial" panose="020B0604020202020204" pitchFamily="34" charset="0"/>
                <a:cs typeface="Arial" panose="020B0604020202020204" pitchFamily="34" charset="0"/>
              </a:rPr>
              <a:t>(1) Suitcase</a:t>
            </a:r>
          </a:p>
          <a:p>
            <a:endParaRPr lang="en-US" sz="1000" dirty="0">
              <a:latin typeface="Arial" panose="020B0604020202020204" pitchFamily="34" charset="0"/>
              <a:cs typeface="Arial" panose="020B0604020202020204" pitchFamily="34" charset="0"/>
            </a:endParaRPr>
          </a:p>
          <a:p>
            <a:r>
              <a:rPr lang="en-US" sz="1000" u="sng" dirty="0">
                <a:latin typeface="Arial" panose="020B0604020202020204" pitchFamily="34" charset="0"/>
                <a:cs typeface="Arial" panose="020B0604020202020204" pitchFamily="34" charset="0"/>
              </a:rPr>
              <a:t>FIREWORKS:</a:t>
            </a:r>
          </a:p>
          <a:p>
            <a:pPr marL="285750" indent="-285750">
              <a:buFont typeface="Arial" panose="020B0604020202020204" pitchFamily="34" charset="0"/>
              <a:buChar char="•"/>
            </a:pPr>
            <a:r>
              <a:rPr lang="en-US" sz="1000" dirty="0">
                <a:latin typeface="Arial" panose="020B0604020202020204" pitchFamily="34" charset="0"/>
                <a:cs typeface="Arial" panose="020B0604020202020204" pitchFamily="34" charset="0"/>
              </a:rPr>
              <a:t>When folder is opened, the fireworks go on the LEFT side.</a:t>
            </a:r>
          </a:p>
          <a:p>
            <a:pPr marL="285750" indent="-285750">
              <a:buFont typeface="Arial" panose="020B0604020202020204" pitchFamily="34" charset="0"/>
              <a:buChar char="•"/>
            </a:pPr>
            <a:r>
              <a:rPr lang="en-US" sz="1000" dirty="0">
                <a:latin typeface="Arial" panose="020B0604020202020204" pitchFamily="34" charset="0"/>
                <a:cs typeface="Arial" panose="020B0604020202020204" pitchFamily="34" charset="0"/>
              </a:rPr>
              <a:t>Once student’s complete their fire works, they will need a wipie to clean their hands.  </a:t>
            </a:r>
          </a:p>
          <a:p>
            <a:endParaRPr lang="en-US" sz="1000" dirty="0">
              <a:latin typeface="Arial" panose="020B0604020202020204" pitchFamily="34" charset="0"/>
              <a:cs typeface="Arial" panose="020B0604020202020204" pitchFamily="34" charset="0"/>
            </a:endParaRPr>
          </a:p>
          <a:p>
            <a:r>
              <a:rPr lang="en-US" sz="1000" u="sng" dirty="0">
                <a:latin typeface="Arial" panose="020B0604020202020204" pitchFamily="34" charset="0"/>
                <a:cs typeface="Arial" panose="020B0604020202020204" pitchFamily="34" charset="0"/>
              </a:rPr>
              <a:t>STATUE OF LIBERTY PORTION:</a:t>
            </a:r>
            <a:endParaRPr lang="en-US" sz="1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000" dirty="0">
                <a:latin typeface="Arial" panose="020B0604020202020204" pitchFamily="34" charset="0"/>
                <a:cs typeface="Arial" panose="020B0604020202020204" pitchFamily="34" charset="0"/>
              </a:rPr>
              <a:t>Student’s need to glue their pieces, SLIGHTLY ABOVE, the tab… so the pop-up will work properly. </a:t>
            </a:r>
          </a:p>
          <a:p>
            <a:pPr marL="285750" indent="-285750">
              <a:buFont typeface="Arial" panose="020B0604020202020204" pitchFamily="34" charset="0"/>
              <a:buChar char="•"/>
            </a:pPr>
            <a:r>
              <a:rPr lang="en-US" sz="1000" dirty="0">
                <a:latin typeface="Arial" panose="020B0604020202020204" pitchFamily="34" charset="0"/>
                <a:cs typeface="Arial" panose="020B0604020202020204" pitchFamily="34" charset="0"/>
              </a:rPr>
              <a:t>The TORCH goes in </a:t>
            </a:r>
            <a:r>
              <a:rPr lang="en-US" sz="1000" u="sng" dirty="0">
                <a:latin typeface="Arial" panose="020B0604020202020204" pitchFamily="34" charset="0"/>
                <a:cs typeface="Arial" panose="020B0604020202020204" pitchFamily="34" charset="0"/>
              </a:rPr>
              <a:t>HER RIGHT</a:t>
            </a:r>
            <a:r>
              <a:rPr lang="en-US" sz="1000" dirty="0">
                <a:latin typeface="Arial" panose="020B0604020202020204" pitchFamily="34" charset="0"/>
                <a:cs typeface="Arial" panose="020B0604020202020204" pitchFamily="34" charset="0"/>
              </a:rPr>
              <a:t> HAND</a:t>
            </a:r>
          </a:p>
          <a:p>
            <a:pPr marL="285750" indent="-285750">
              <a:buFont typeface="Arial" panose="020B0604020202020204" pitchFamily="34" charset="0"/>
              <a:buChar char="•"/>
            </a:pPr>
            <a:r>
              <a:rPr lang="en-US" sz="1000" dirty="0">
                <a:latin typeface="Arial" panose="020B0604020202020204" pitchFamily="34" charset="0"/>
                <a:cs typeface="Arial" panose="020B0604020202020204" pitchFamily="34" charset="0"/>
              </a:rPr>
              <a:t>The TABLET (Declaration of Independence) goes in </a:t>
            </a:r>
            <a:r>
              <a:rPr lang="en-US" sz="1000" u="sng" dirty="0">
                <a:latin typeface="Arial" panose="020B0604020202020204" pitchFamily="34" charset="0"/>
                <a:cs typeface="Arial" panose="020B0604020202020204" pitchFamily="34" charset="0"/>
              </a:rPr>
              <a:t>HER LEFT</a:t>
            </a:r>
            <a:r>
              <a:rPr lang="en-US" sz="1000" dirty="0">
                <a:latin typeface="Arial" panose="020B0604020202020204" pitchFamily="34" charset="0"/>
                <a:cs typeface="Arial" panose="020B0604020202020204" pitchFamily="34" charset="0"/>
              </a:rPr>
              <a:t> HAND</a:t>
            </a:r>
          </a:p>
          <a:p>
            <a:pPr marL="285750" indent="-285750">
              <a:buFont typeface="Arial" panose="020B0604020202020204" pitchFamily="34" charset="0"/>
              <a:buChar char="•"/>
            </a:pPr>
            <a:r>
              <a:rPr lang="en-US" sz="1000" dirty="0">
                <a:latin typeface="Arial" panose="020B0604020202020204" pitchFamily="34" charset="0"/>
                <a:cs typeface="Arial" panose="020B0604020202020204" pitchFamily="34" charset="0"/>
              </a:rPr>
              <a:t>Collect and throw away all of the paper cut out scrap.</a:t>
            </a:r>
          </a:p>
          <a:p>
            <a:endParaRPr lang="en-US" sz="1000" u="sng" dirty="0">
              <a:latin typeface="Arial" panose="020B0604020202020204" pitchFamily="34" charset="0"/>
              <a:cs typeface="Arial" panose="020B0604020202020204" pitchFamily="34" charset="0"/>
            </a:endParaRPr>
          </a:p>
          <a:p>
            <a:r>
              <a:rPr lang="en-US" sz="1000" u="sng" dirty="0">
                <a:latin typeface="Arial" panose="020B0604020202020204" pitchFamily="34" charset="0"/>
                <a:cs typeface="Arial" panose="020B0604020202020204" pitchFamily="34" charset="0"/>
              </a:rPr>
              <a:t>SUITECASE:</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Students will need encouragement to come up with (5) TANGIBLE items to write down to bring to America.</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Gets glued on the opposite side (below) of Statue of Liberty</a:t>
            </a:r>
          </a:p>
          <a:p>
            <a:endParaRPr lang="en-US" sz="1000" dirty="0">
              <a:latin typeface="Arial" panose="020B0604020202020204" pitchFamily="34" charset="0"/>
              <a:cs typeface="Arial" panose="020B0604020202020204" pitchFamily="34" charset="0"/>
            </a:endParaRPr>
          </a:p>
          <a:p>
            <a:r>
              <a:rPr lang="en-US" sz="1000" u="sng" dirty="0">
                <a:latin typeface="Arial" panose="020B0604020202020204" pitchFamily="34" charset="0"/>
                <a:cs typeface="Arial" panose="020B0604020202020204" pitchFamily="34" charset="0"/>
              </a:rPr>
              <a:t>PUZZLE PIECES</a:t>
            </a:r>
            <a:r>
              <a:rPr lang="en-US" sz="1000" dirty="0">
                <a:latin typeface="Arial" panose="020B0604020202020204" pitchFamily="34" charset="0"/>
                <a:cs typeface="Arial" panose="020B0604020202020204" pitchFamily="34" charset="0"/>
              </a:rPr>
              <a:t>:  Should be glued to the inside of the folder.  TRICK:  glue the folder, then stick the puzzle piece where the student wants it.  Don’t let  the students glue the backs of the puzzle pieces.</a:t>
            </a:r>
          </a:p>
          <a:p>
            <a:endParaRPr lang="en-US" sz="1000" u="sng" dirty="0">
              <a:latin typeface="Arial" panose="020B0604020202020204" pitchFamily="34" charset="0"/>
              <a:cs typeface="Arial" panose="020B0604020202020204" pitchFamily="34" charset="0"/>
            </a:endParaRPr>
          </a:p>
          <a:p>
            <a:r>
              <a:rPr lang="en-US" sz="1000" u="sng" dirty="0">
                <a:latin typeface="Arial" panose="020B0604020202020204" pitchFamily="34" charset="0"/>
                <a:cs typeface="Arial" panose="020B0604020202020204" pitchFamily="34" charset="0"/>
              </a:rPr>
              <a:t>“SPECIAL TALENTS” PAGE</a:t>
            </a:r>
            <a:r>
              <a:rPr lang="en-US" sz="1000" dirty="0">
                <a:latin typeface="Arial" panose="020B0604020202020204" pitchFamily="34" charset="0"/>
                <a:cs typeface="Arial" panose="020B0604020202020204" pitchFamily="34" charset="0"/>
              </a:rPr>
              <a:t>;  Student’s name goes into the “STAR”.</a:t>
            </a:r>
          </a:p>
          <a:p>
            <a:r>
              <a:rPr lang="en-US" sz="1000" dirty="0">
                <a:latin typeface="Arial" panose="020B0604020202020204" pitchFamily="34" charset="0"/>
                <a:cs typeface="Arial" panose="020B0604020202020204" pitchFamily="34" charset="0"/>
              </a:rPr>
              <a:t>Might need help filling in the  (6) puzzle pieces with traits about themselves (soccer player, piano, fencing, guitar, violin, </a:t>
            </a:r>
            <a:r>
              <a:rPr lang="en-US" sz="1000" dirty="0" err="1">
                <a:latin typeface="Arial" panose="020B0604020202020204" pitchFamily="34" charset="0"/>
                <a:cs typeface="Arial" panose="020B0604020202020204" pitchFamily="34" charset="0"/>
              </a:rPr>
              <a:t>etc</a:t>
            </a:r>
            <a:r>
              <a:rPr lang="en-US" sz="1000" dirty="0">
                <a:latin typeface="Arial" panose="020B0604020202020204" pitchFamily="34" charset="0"/>
                <a:cs typeface="Arial" panose="020B0604020202020204" pitchFamily="34" charset="0"/>
              </a:rPr>
              <a:t>) </a:t>
            </a:r>
          </a:p>
          <a:p>
            <a:endParaRPr lang="en-US" sz="1000" dirty="0">
              <a:latin typeface="Arial" panose="020B0604020202020204" pitchFamily="34" charset="0"/>
              <a:cs typeface="Arial" panose="020B0604020202020204" pitchFamily="34" charset="0"/>
            </a:endParaRPr>
          </a:p>
          <a:p>
            <a:r>
              <a:rPr lang="en-US" sz="1000" u="sng" dirty="0">
                <a:latin typeface="Arial" panose="020B0604020202020204" pitchFamily="34" charset="0"/>
                <a:cs typeface="Arial" panose="020B0604020202020204" pitchFamily="34" charset="0"/>
              </a:rPr>
              <a:t>IF TIME:</a:t>
            </a:r>
            <a:r>
              <a:rPr lang="en-US" sz="1000" dirty="0">
                <a:latin typeface="Arial" panose="020B0604020202020204" pitchFamily="34" charset="0"/>
                <a:cs typeface="Arial" panose="020B0604020202020204" pitchFamily="34" charset="0"/>
              </a:rPr>
              <a:t>  Students can color their “SPECIAL TALENT’s” PAGE using colored pencils (work best).</a:t>
            </a:r>
          </a:p>
        </p:txBody>
      </p:sp>
      <p:sp>
        <p:nvSpPr>
          <p:cNvPr id="5" name="TextBox 4"/>
          <p:cNvSpPr txBox="1"/>
          <p:nvPr/>
        </p:nvSpPr>
        <p:spPr>
          <a:xfrm>
            <a:off x="7830671" y="152400"/>
            <a:ext cx="1066800" cy="276999"/>
          </a:xfrm>
          <a:prstGeom prst="rect">
            <a:avLst/>
          </a:prstGeom>
          <a:noFill/>
          <a:ln>
            <a:solidFill>
              <a:schemeClr val="tx1"/>
            </a:solidFill>
          </a:ln>
        </p:spPr>
        <p:txBody>
          <a:bodyPr wrap="square" rtlCol="0">
            <a:spAutoFit/>
          </a:bodyPr>
          <a:lstStyle/>
          <a:p>
            <a:r>
              <a:rPr lang="en-US" sz="1200" b="1" dirty="0">
                <a:latin typeface="Arial" panose="020B0604020202020204" pitchFamily="34" charset="0"/>
                <a:cs typeface="Arial" panose="020B0604020202020204" pitchFamily="34" charset="0"/>
              </a:rPr>
              <a:t>TRAINING:</a:t>
            </a:r>
          </a:p>
        </p:txBody>
      </p:sp>
    </p:spTree>
    <p:extLst>
      <p:ext uri="{BB962C8B-B14F-4D97-AF65-F5344CB8AC3E}">
        <p14:creationId xmlns:p14="http://schemas.microsoft.com/office/powerpoint/2010/main" val="2039218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69273" y="127667"/>
            <a:ext cx="2497800" cy="261610"/>
          </a:xfrm>
          <a:prstGeom prst="rect">
            <a:avLst/>
          </a:prstGeom>
          <a:noFill/>
          <a:ln w="9525">
            <a:solidFill>
              <a:schemeClr val="tx1"/>
            </a:solidFill>
          </a:ln>
        </p:spPr>
        <p:txBody>
          <a:bodyPr wrap="none" rtlCol="0">
            <a:spAutoFit/>
          </a:bodyPr>
          <a:lstStyle/>
          <a:p>
            <a:r>
              <a:rPr lang="en-US" sz="1100" b="1" dirty="0">
                <a:latin typeface="Arial" panose="020B0604020202020204" pitchFamily="34" charset="0"/>
                <a:cs typeface="Arial" panose="020B0604020202020204" pitchFamily="34" charset="0"/>
              </a:rPr>
              <a:t>4</a:t>
            </a:r>
            <a:r>
              <a:rPr lang="en-US" sz="1100" b="1" baseline="30000" dirty="0">
                <a:latin typeface="Arial" panose="020B0604020202020204" pitchFamily="34" charset="0"/>
                <a:cs typeface="Arial" panose="020B0604020202020204" pitchFamily="34" charset="0"/>
              </a:rPr>
              <a:t>th</a:t>
            </a:r>
            <a:r>
              <a:rPr lang="en-US" sz="1100" b="1" dirty="0">
                <a:latin typeface="Arial" panose="020B0604020202020204" pitchFamily="34" charset="0"/>
                <a:cs typeface="Arial" panose="020B0604020202020204" pitchFamily="34" charset="0"/>
              </a:rPr>
              <a:t> grade AA: Immigration/Sabuda </a:t>
            </a:r>
          </a:p>
        </p:txBody>
      </p:sp>
      <p:sp>
        <p:nvSpPr>
          <p:cNvPr id="3" name="TextBox 2"/>
          <p:cNvSpPr txBox="1"/>
          <p:nvPr/>
        </p:nvSpPr>
        <p:spPr>
          <a:xfrm>
            <a:off x="304800" y="737728"/>
            <a:ext cx="8367863" cy="6124754"/>
          </a:xfrm>
          <a:prstGeom prst="rect">
            <a:avLst/>
          </a:prstGeom>
          <a:noFill/>
        </p:spPr>
        <p:txBody>
          <a:bodyPr wrap="square" rtlCol="0">
            <a:spAutoFit/>
          </a:bodyPr>
          <a:lstStyle/>
          <a:p>
            <a:pPr marL="171450" indent="-171450">
              <a:buFont typeface="Wingdings" panose="05000000000000000000" pitchFamily="2" charset="2"/>
              <a:buChar char="Ø"/>
            </a:pPr>
            <a:r>
              <a:rPr lang="en-US" sz="800" b="1" u="sng" dirty="0">
                <a:solidFill>
                  <a:srgbClr val="FF0000"/>
                </a:solidFill>
                <a:latin typeface="Arial" panose="020B0604020202020204" pitchFamily="34" charset="0"/>
                <a:cs typeface="Arial" panose="020B0604020202020204" pitchFamily="34" charset="0"/>
              </a:rPr>
              <a:t>MAKE SURE YOU BRING ROBERT SABUDA’S POP-UP Book, America the Beautiful AND sample of PROJECT</a:t>
            </a:r>
          </a:p>
          <a:p>
            <a:pPr marL="171450" indent="-171450">
              <a:buFont typeface="Arial" panose="020B0604020202020204" pitchFamily="34" charset="0"/>
              <a:buChar char="•"/>
            </a:pPr>
            <a:r>
              <a:rPr lang="en-US" sz="800" b="1" dirty="0">
                <a:latin typeface="Arial" panose="020B0604020202020204" pitchFamily="34" charset="0"/>
                <a:cs typeface="Arial" panose="020B0604020202020204" pitchFamily="34" charset="0"/>
              </a:rPr>
              <a:t>Project is done in the class rooms;  1-hour with an additional 20-minutes in the beginning for TRAINING and set-up</a:t>
            </a:r>
          </a:p>
          <a:p>
            <a:pPr marL="171450" indent="-171450">
              <a:buFont typeface="Arial" panose="020B0604020202020204" pitchFamily="34" charset="0"/>
              <a:buChar char="•"/>
            </a:pPr>
            <a:r>
              <a:rPr lang="en-US" sz="800" b="1" dirty="0">
                <a:latin typeface="Arial" panose="020B0604020202020204" pitchFamily="34" charset="0"/>
                <a:cs typeface="Arial" panose="020B0604020202020204" pitchFamily="34" charset="0"/>
              </a:rPr>
              <a:t>Arrive 30-minutes prior to the project time to set up TECH and bring materials.</a:t>
            </a:r>
          </a:p>
          <a:p>
            <a:pPr marL="171450" indent="-171450">
              <a:buFont typeface="Arial" panose="020B0604020202020204" pitchFamily="34" charset="0"/>
              <a:buChar char="•"/>
            </a:pPr>
            <a:r>
              <a:rPr lang="en-US" sz="800" b="1" u="sng" dirty="0">
                <a:solidFill>
                  <a:srgbClr val="FF0000"/>
                </a:solidFill>
                <a:latin typeface="Arial" panose="020B0604020202020204" pitchFamily="34" charset="0"/>
                <a:cs typeface="Arial" panose="020B0604020202020204" pitchFamily="34" charset="0"/>
              </a:rPr>
              <a:t>STUDENTS will need their scissors AND a </a:t>
            </a:r>
            <a:r>
              <a:rPr lang="en-US" sz="800" u="sng" dirty="0">
                <a:solidFill>
                  <a:srgbClr val="FF0000"/>
                </a:solidFill>
                <a:latin typeface="Arial" panose="020B0604020202020204" pitchFamily="34" charset="0"/>
                <a:cs typeface="Arial" panose="020B0604020202020204" pitchFamily="34" charset="0"/>
              </a:rPr>
              <a:t>glue stick; hand out glue if any student needs one</a:t>
            </a:r>
          </a:p>
          <a:p>
            <a:pPr marL="171450" indent="-171450">
              <a:buFont typeface="Arial" panose="020B0604020202020204" pitchFamily="34" charset="0"/>
              <a:buChar char="•"/>
            </a:pPr>
            <a:r>
              <a:rPr lang="en-US" sz="800" dirty="0">
                <a:solidFill>
                  <a:schemeClr val="bg1"/>
                </a:solidFill>
                <a:latin typeface="Arial" panose="020B0604020202020204" pitchFamily="34" charset="0"/>
                <a:cs typeface="Arial" panose="020B0604020202020204" pitchFamily="34" charset="0"/>
              </a:rPr>
              <a:t>Works best with 3-4 Volunteers per class</a:t>
            </a:r>
          </a:p>
          <a:p>
            <a:pPr marL="342900" indent="-342900">
              <a:buFont typeface="+mj-lt"/>
              <a:buAutoNum type="arabicPeriod"/>
            </a:pPr>
            <a:endParaRPr lang="en-US" sz="800" u="sng" dirty="0">
              <a:latin typeface="Arial" panose="020B0604020202020204" pitchFamily="34" charset="0"/>
              <a:cs typeface="Arial" panose="020B0604020202020204" pitchFamily="34" charset="0"/>
            </a:endParaRPr>
          </a:p>
          <a:p>
            <a:pPr marL="342900" indent="-342900">
              <a:buFont typeface="+mj-lt"/>
              <a:buAutoNum type="arabicPeriod"/>
            </a:pPr>
            <a:endParaRPr lang="en-US" sz="800" u="sng" dirty="0">
              <a:latin typeface="Arial" panose="020B0604020202020204" pitchFamily="34" charset="0"/>
              <a:cs typeface="Arial" panose="020B0604020202020204" pitchFamily="34" charset="0"/>
            </a:endParaRPr>
          </a:p>
          <a:p>
            <a:r>
              <a:rPr lang="en-US" sz="800" b="1" u="sng" dirty="0">
                <a:latin typeface="Arial" panose="020B0604020202020204" pitchFamily="34" charset="0"/>
                <a:cs typeface="Arial" panose="020B0604020202020204" pitchFamily="34" charset="0"/>
              </a:rPr>
              <a:t>SET UP</a:t>
            </a:r>
            <a:r>
              <a:rPr lang="en-US" sz="800" dirty="0">
                <a:latin typeface="Arial" panose="020B0604020202020204" pitchFamily="34" charset="0"/>
                <a:cs typeface="Arial" panose="020B0604020202020204" pitchFamily="34" charset="0"/>
              </a:rPr>
              <a:t>:  	</a:t>
            </a:r>
            <a:r>
              <a:rPr lang="en-US" sz="800" u="sng" dirty="0">
                <a:latin typeface="Arial" panose="020B0604020202020204" pitchFamily="34" charset="0"/>
                <a:cs typeface="Arial" panose="020B0604020202020204" pitchFamily="34" charset="0"/>
              </a:rPr>
              <a:t> EACH STUDENT GETS (1) BLACK OFFICE FOLDER:  (the following items need to be placed inside):</a:t>
            </a:r>
          </a:p>
          <a:p>
            <a:pPr marL="1714500" lvl="3" indent="-342900">
              <a:buFont typeface="Arial" panose="020B0604020202020204" pitchFamily="34" charset="0"/>
              <a:buChar char="•"/>
            </a:pPr>
            <a:r>
              <a:rPr lang="en-US" sz="800" dirty="0">
                <a:latin typeface="Arial" panose="020B0604020202020204" pitchFamily="34" charset="0"/>
                <a:cs typeface="Arial" panose="020B0604020202020204" pitchFamily="34" charset="0"/>
              </a:rPr>
              <a:t>(1) GREEN Statue of Liberty pop-up </a:t>
            </a:r>
          </a:p>
          <a:p>
            <a:pPr marL="1714500" lvl="3" indent="-342900">
              <a:buFont typeface="Arial" panose="020B0604020202020204" pitchFamily="34" charset="0"/>
              <a:buChar char="•"/>
            </a:pPr>
            <a:r>
              <a:rPr lang="en-US" sz="800" dirty="0">
                <a:latin typeface="Arial" panose="020B0604020202020204" pitchFamily="34" charset="0"/>
                <a:cs typeface="Arial" panose="020B0604020202020204" pitchFamily="34" charset="0"/>
              </a:rPr>
              <a:t>(1) “Talents &amp; Ability” sheet</a:t>
            </a:r>
          </a:p>
          <a:p>
            <a:pPr marL="1714500" lvl="3" indent="-342900">
              <a:buFont typeface="Arial" panose="020B0604020202020204" pitchFamily="34" charset="0"/>
              <a:buChar char="•"/>
            </a:pPr>
            <a:r>
              <a:rPr lang="en-US" sz="800" dirty="0">
                <a:latin typeface="Arial" panose="020B0604020202020204" pitchFamily="34" charset="0"/>
                <a:cs typeface="Arial" panose="020B0604020202020204" pitchFamily="34" charset="0"/>
              </a:rPr>
              <a:t>(1) RED or BLUE piece of construction paper</a:t>
            </a:r>
          </a:p>
          <a:p>
            <a:pPr marL="1714500" lvl="3" indent="-342900">
              <a:buFont typeface="Arial" panose="020B0604020202020204" pitchFamily="34" charset="0"/>
              <a:buChar char="•"/>
            </a:pPr>
            <a:r>
              <a:rPr lang="en-US" sz="800" dirty="0">
                <a:latin typeface="Arial" panose="020B0604020202020204" pitchFamily="34" charset="0"/>
                <a:cs typeface="Arial" panose="020B0604020202020204" pitchFamily="34" charset="0"/>
              </a:rPr>
              <a:t>(1) SUITCASE</a:t>
            </a:r>
            <a:endParaRPr lang="en-US" sz="800" u="sng" dirty="0">
              <a:latin typeface="Arial" panose="020B0604020202020204" pitchFamily="34" charset="0"/>
              <a:cs typeface="Arial" panose="020B0604020202020204" pitchFamily="34" charset="0"/>
            </a:endParaRPr>
          </a:p>
          <a:p>
            <a:pPr lvl="1"/>
            <a:r>
              <a:rPr lang="en-US" sz="800" dirty="0">
                <a:latin typeface="Arial" panose="020B0604020202020204" pitchFamily="34" charset="0"/>
                <a:cs typeface="Arial" panose="020B0604020202020204" pitchFamily="34" charset="0"/>
              </a:rPr>
              <a:t>	OIL PASTEL CRAYONS, (12) containers:   Pass them all out, about 1 per 5 students.</a:t>
            </a:r>
          </a:p>
          <a:p>
            <a:pPr lvl="1"/>
            <a:r>
              <a:rPr lang="en-US" sz="800" dirty="0">
                <a:latin typeface="Arial" panose="020B0604020202020204" pitchFamily="34" charset="0"/>
                <a:cs typeface="Arial" panose="020B0604020202020204" pitchFamily="34" charset="0"/>
              </a:rPr>
              <a:t>	BLACK INK PEN:  Each student gets (1) </a:t>
            </a:r>
            <a:r>
              <a:rPr lang="en-US" sz="800" dirty="0">
                <a:solidFill>
                  <a:srgbClr val="FF0000"/>
                </a:solidFill>
                <a:latin typeface="Arial" panose="020B0604020202020204" pitchFamily="34" charset="0"/>
                <a:cs typeface="Arial" panose="020B0604020202020204" pitchFamily="34" charset="0"/>
              </a:rPr>
              <a:t>and </a:t>
            </a:r>
            <a:r>
              <a:rPr lang="en-US" sz="800" b="1" dirty="0">
                <a:solidFill>
                  <a:srgbClr val="FF0000"/>
                </a:solidFill>
                <a:latin typeface="Arial" panose="020B0604020202020204" pitchFamily="34" charset="0"/>
                <a:cs typeface="Arial" panose="020B0604020202020204" pitchFamily="34" charset="0"/>
              </a:rPr>
              <a:t>remember to collect at the very end.</a:t>
            </a:r>
          </a:p>
          <a:p>
            <a:pPr lvl="1"/>
            <a:r>
              <a:rPr lang="en-US" sz="800" dirty="0">
                <a:latin typeface="Arial" panose="020B0604020202020204" pitchFamily="34" charset="0"/>
                <a:cs typeface="Arial" panose="020B0604020202020204" pitchFamily="34" charset="0"/>
              </a:rPr>
              <a:t>	(6) PLASTIC CONTAINERS: filled with puzzle pieces; 1-container per 5-6 students, placed in center of their desks.</a:t>
            </a:r>
          </a:p>
          <a:p>
            <a:pPr lvl="1"/>
            <a:endParaRPr lang="en-US" sz="800" b="1" u="sng" dirty="0">
              <a:latin typeface="Arial" panose="020B0604020202020204" pitchFamily="34" charset="0"/>
              <a:cs typeface="Arial" panose="020B0604020202020204" pitchFamily="34" charset="0"/>
            </a:endParaRPr>
          </a:p>
          <a:p>
            <a:endParaRPr lang="en-US" sz="800" u="sng" dirty="0">
              <a:latin typeface="Arial" panose="020B0604020202020204" pitchFamily="34" charset="0"/>
              <a:cs typeface="Arial" panose="020B0604020202020204" pitchFamily="34" charset="0"/>
            </a:endParaRPr>
          </a:p>
          <a:p>
            <a:r>
              <a:rPr lang="en-US" sz="800" b="1" u="sng" dirty="0">
                <a:latin typeface="Arial" panose="020B0604020202020204" pitchFamily="34" charset="0"/>
                <a:cs typeface="Arial" panose="020B0604020202020204" pitchFamily="34" charset="0"/>
              </a:rPr>
              <a:t>INTRODUCTION</a:t>
            </a:r>
            <a:r>
              <a:rPr lang="en-US" sz="800" dirty="0">
                <a:latin typeface="Arial" panose="020B0604020202020204" pitchFamily="34" charset="0"/>
                <a:cs typeface="Arial" panose="020B0604020202020204" pitchFamily="34" charset="0"/>
              </a:rPr>
              <a:t>: 	 Immigration PowerPoint  (10-15 minutes) + DURING the PP… show students </a:t>
            </a:r>
            <a:r>
              <a:rPr lang="en-US" sz="800" dirty="0" err="1">
                <a:latin typeface="Arial" panose="020B0604020202020204" pitchFamily="34" charset="0"/>
                <a:cs typeface="Arial" panose="020B0604020202020204" pitchFamily="34" charset="0"/>
              </a:rPr>
              <a:t>Sabuda’s</a:t>
            </a:r>
            <a:r>
              <a:rPr lang="en-US" sz="800" dirty="0">
                <a:latin typeface="Arial" panose="020B0604020202020204" pitchFamily="34" charset="0"/>
                <a:cs typeface="Arial" panose="020B0604020202020204" pitchFamily="34" charset="0"/>
              </a:rPr>
              <a:t> POP-UP book, </a:t>
            </a:r>
            <a:r>
              <a:rPr lang="en-US" sz="800" u="sng" dirty="0">
                <a:solidFill>
                  <a:srgbClr val="FF0000"/>
                </a:solidFill>
                <a:latin typeface="Arial" panose="020B0604020202020204" pitchFamily="34" charset="0"/>
                <a:cs typeface="Arial" panose="020B0604020202020204" pitchFamily="34" charset="0"/>
              </a:rPr>
              <a:t>AMERICA THE BEAUTIFUL </a:t>
            </a:r>
          </a:p>
          <a:p>
            <a:endParaRPr lang="en-US" sz="800" b="1" u="sng" dirty="0">
              <a:solidFill>
                <a:schemeClr val="bg1"/>
              </a:solidFill>
              <a:latin typeface="Arial" panose="020B0604020202020204" pitchFamily="34" charset="0"/>
              <a:cs typeface="Arial" panose="020B0604020202020204" pitchFamily="34" charset="0"/>
            </a:endParaRPr>
          </a:p>
          <a:p>
            <a:r>
              <a:rPr lang="en-US" sz="800" b="1" u="sng" dirty="0">
                <a:solidFill>
                  <a:schemeClr val="bg1"/>
                </a:solidFill>
                <a:latin typeface="Arial" panose="020B0604020202020204" pitchFamily="34" charset="0"/>
                <a:cs typeface="Arial" panose="020B0604020202020204" pitchFamily="34" charset="0"/>
              </a:rPr>
              <a:t>PROJECT:</a:t>
            </a:r>
            <a:r>
              <a:rPr lang="en-US" sz="800" dirty="0">
                <a:solidFill>
                  <a:schemeClr val="bg1"/>
                </a:solidFill>
                <a:latin typeface="Arial" panose="020B0604020202020204" pitchFamily="34" charset="0"/>
                <a:cs typeface="Arial" panose="020B0604020202020204" pitchFamily="34" charset="0"/>
              </a:rPr>
              <a:t>	</a:t>
            </a:r>
            <a:r>
              <a:rPr lang="en-US" sz="900" b="1" u="sng" dirty="0">
                <a:solidFill>
                  <a:srgbClr val="FF0000"/>
                </a:solidFill>
                <a:latin typeface="Arial" panose="020B0604020202020204" pitchFamily="34" charset="0"/>
                <a:cs typeface="Arial" panose="020B0604020202020204" pitchFamily="34" charset="0"/>
              </a:rPr>
              <a:t>SHOW STUDENTS THE PROJECT</a:t>
            </a:r>
            <a:r>
              <a:rPr lang="en-US" sz="900" b="1" dirty="0">
                <a:solidFill>
                  <a:srgbClr val="FF0000"/>
                </a:solidFill>
                <a:latin typeface="Arial" panose="020B0604020202020204" pitchFamily="34" charset="0"/>
                <a:cs typeface="Arial" panose="020B0604020202020204" pitchFamily="34" charset="0"/>
              </a:rPr>
              <a:t>:  Statue of Liberty Pop-Up SAMPLE</a:t>
            </a:r>
          </a:p>
          <a:p>
            <a:endParaRPr lang="en-US" sz="800" b="1" dirty="0">
              <a:solidFill>
                <a:srgbClr val="FF0000"/>
              </a:solidFill>
              <a:latin typeface="Arial" panose="020B0604020202020204" pitchFamily="34" charset="0"/>
              <a:cs typeface="Arial" panose="020B0604020202020204" pitchFamily="34" charset="0"/>
            </a:endParaRPr>
          </a:p>
          <a:p>
            <a:r>
              <a:rPr lang="en-US" sz="800" dirty="0">
                <a:solidFill>
                  <a:schemeClr val="bg1"/>
                </a:solidFill>
                <a:latin typeface="Arial" panose="020B0604020202020204" pitchFamily="34" charset="0"/>
                <a:cs typeface="Arial" panose="020B0604020202020204" pitchFamily="34" charset="0"/>
              </a:rPr>
              <a:t>	</a:t>
            </a:r>
            <a:r>
              <a:rPr lang="en-US" sz="800" b="1" u="sng" dirty="0">
                <a:latin typeface="Arial" panose="020B0604020202020204" pitchFamily="34" charset="0"/>
                <a:cs typeface="Arial" panose="020B0604020202020204" pitchFamily="34" charset="0"/>
              </a:rPr>
              <a:t>STEP 1:  (8 minutes)</a:t>
            </a:r>
          </a:p>
          <a:p>
            <a:pPr lvl="3"/>
            <a:r>
              <a:rPr lang="en-US" sz="800" b="1" u="sng" dirty="0">
                <a:latin typeface="Arial" panose="020B0604020202020204" pitchFamily="34" charset="0"/>
                <a:cs typeface="Arial" panose="020B0604020202020204" pitchFamily="34" charset="0"/>
              </a:rPr>
              <a:t>Students DRAW FIREWORKS</a:t>
            </a:r>
          </a:p>
          <a:p>
            <a:pPr marL="1600200" lvl="3" indent="-228600">
              <a:buFont typeface="+mj-lt"/>
              <a:buAutoNum type="arabicPeriod"/>
            </a:pPr>
            <a:r>
              <a:rPr lang="en-US" sz="800" dirty="0">
                <a:latin typeface="Arial" pitchFamily="34" charset="0"/>
                <a:cs typeface="Arial" pitchFamily="34" charset="0"/>
              </a:rPr>
              <a:t>Students create nighttime scene of fireworks w/ oil pastels.</a:t>
            </a:r>
          </a:p>
          <a:p>
            <a:pPr marL="1600200" lvl="3" indent="-228600">
              <a:buFont typeface="+mj-lt"/>
              <a:buAutoNum type="arabicPeriod"/>
            </a:pPr>
            <a:r>
              <a:rPr lang="en-US" sz="800" dirty="0">
                <a:latin typeface="Arial" pitchFamily="34" charset="0"/>
                <a:cs typeface="Arial" pitchFamily="34" charset="0"/>
              </a:rPr>
              <a:t>Suggest dotes, dashes, shooting fireworks, smudge the colors, make it look like the Grand Finale!!!  </a:t>
            </a:r>
          </a:p>
          <a:p>
            <a:pPr marL="1600200" lvl="3" indent="-228600">
              <a:buFont typeface="+mj-lt"/>
              <a:buAutoNum type="arabicPeriod"/>
            </a:pPr>
            <a:r>
              <a:rPr lang="en-US" sz="800" dirty="0">
                <a:latin typeface="Arial" pitchFamily="34" charset="0"/>
                <a:cs typeface="Arial" pitchFamily="34" charset="0"/>
              </a:rPr>
              <a:t>The fireworks should be drawn on the INSIDE of the black office folder, either side.</a:t>
            </a:r>
          </a:p>
          <a:p>
            <a:pPr marL="1600200" lvl="3" indent="-228600">
              <a:buFont typeface="+mj-lt"/>
              <a:buAutoNum type="arabicPeriod"/>
            </a:pPr>
            <a:r>
              <a:rPr lang="en-US" sz="800" dirty="0">
                <a:latin typeface="Arial" pitchFamily="34" charset="0"/>
                <a:cs typeface="Arial" pitchFamily="34" charset="0"/>
              </a:rPr>
              <a:t>Once done… instruct VOL to HAND OUT WIPIES to clean their hands! </a:t>
            </a:r>
          </a:p>
          <a:p>
            <a:pPr lvl="1"/>
            <a:endParaRPr lang="en-US" sz="800" b="1" dirty="0">
              <a:latin typeface="Arial" pitchFamily="34" charset="0"/>
              <a:cs typeface="Arial" pitchFamily="34" charset="0"/>
            </a:endParaRPr>
          </a:p>
          <a:p>
            <a:pPr lvl="1"/>
            <a:endParaRPr lang="en-US" sz="800" b="1" dirty="0">
              <a:latin typeface="Arial" pitchFamily="34" charset="0"/>
              <a:cs typeface="Arial" pitchFamily="34" charset="0"/>
            </a:endParaRPr>
          </a:p>
          <a:p>
            <a:pPr lvl="2"/>
            <a:r>
              <a:rPr lang="en-US" sz="800" b="1" u="sng" dirty="0">
                <a:latin typeface="Arial" pitchFamily="34" charset="0"/>
                <a:cs typeface="Arial" pitchFamily="34" charset="0"/>
              </a:rPr>
              <a:t>STEP 2:  (10-12 minutes)</a:t>
            </a:r>
          </a:p>
          <a:p>
            <a:pPr lvl="3"/>
            <a:r>
              <a:rPr lang="en-US" sz="800" b="1" u="sng" dirty="0">
                <a:latin typeface="Arial" pitchFamily="34" charset="0"/>
                <a:cs typeface="Arial" pitchFamily="34" charset="0"/>
              </a:rPr>
              <a:t>CUT OUT PAPER STATUE OF LIBERTY and GLUE (3) PIECES TO FIREWORKS SCENE</a:t>
            </a:r>
          </a:p>
          <a:p>
            <a:pPr marL="1600200" lvl="3" indent="-228600">
              <a:buFont typeface="+mj-lt"/>
              <a:buAutoNum type="arabicPeriod"/>
            </a:pPr>
            <a:r>
              <a:rPr lang="en-US" sz="800" dirty="0">
                <a:latin typeface="Arial" pitchFamily="34" charset="0"/>
                <a:cs typeface="Arial" pitchFamily="34" charset="0"/>
              </a:rPr>
              <a:t>Students will CUT ALONG the  DOTTED LINES of their green template</a:t>
            </a:r>
          </a:p>
          <a:p>
            <a:pPr marL="1600200" lvl="3" indent="-228600">
              <a:buFont typeface="+mj-lt"/>
              <a:buAutoNum type="arabicPeriod"/>
            </a:pPr>
            <a:r>
              <a:rPr lang="en-US" sz="800" dirty="0">
                <a:latin typeface="Arial" pitchFamily="34" charset="0"/>
                <a:cs typeface="Arial" pitchFamily="34" charset="0"/>
              </a:rPr>
              <a:t>GLUE TO FRONT OF TAB ONLY. </a:t>
            </a:r>
          </a:p>
          <a:p>
            <a:pPr marL="1600200" lvl="3" indent="-228600">
              <a:buFont typeface="+mj-lt"/>
              <a:buAutoNum type="arabicPeriod"/>
            </a:pPr>
            <a:r>
              <a:rPr lang="en-US" sz="800" dirty="0">
                <a:latin typeface="Arial" pitchFamily="34" charset="0"/>
                <a:cs typeface="Arial" pitchFamily="34" charset="0"/>
              </a:rPr>
              <a:t>SLIGHTLY GLUE THE PIECES above the fold, so the pop up moves freely</a:t>
            </a:r>
          </a:p>
          <a:p>
            <a:pPr marL="1600200" lvl="3" indent="-228600">
              <a:buFont typeface="+mj-lt"/>
              <a:buAutoNum type="arabicPeriod"/>
            </a:pPr>
            <a:r>
              <a:rPr lang="en-US" sz="800" dirty="0">
                <a:latin typeface="Arial" pitchFamily="34" charset="0"/>
                <a:cs typeface="Arial" pitchFamily="34" charset="0"/>
              </a:rPr>
              <a:t>Statue of Liberty (glue to the center tab)</a:t>
            </a:r>
          </a:p>
          <a:p>
            <a:pPr marL="1600200" lvl="3" indent="-228600">
              <a:buFont typeface="+mj-lt"/>
              <a:buAutoNum type="arabicPeriod"/>
            </a:pPr>
            <a:r>
              <a:rPr lang="en-US" sz="800" dirty="0">
                <a:latin typeface="Arial" pitchFamily="34" charset="0"/>
                <a:cs typeface="Arial" pitchFamily="34" charset="0"/>
              </a:rPr>
              <a:t>Torch (glue to HER right hand)</a:t>
            </a:r>
          </a:p>
          <a:p>
            <a:pPr marL="1600200" lvl="3" indent="-228600">
              <a:buFont typeface="+mj-lt"/>
              <a:buAutoNum type="arabicPeriod"/>
            </a:pPr>
            <a:r>
              <a:rPr lang="en-US" sz="800" dirty="0">
                <a:latin typeface="Arial" pitchFamily="34" charset="0"/>
                <a:cs typeface="Arial" pitchFamily="34" charset="0"/>
              </a:rPr>
              <a:t> Declaration of Independence (glue to HER left hand)</a:t>
            </a:r>
          </a:p>
          <a:p>
            <a:pPr marL="1600200" lvl="3" indent="-228600">
              <a:buFont typeface="+mj-lt"/>
              <a:buAutoNum type="arabicPeriod"/>
            </a:pPr>
            <a:r>
              <a:rPr lang="en-US" sz="800" dirty="0">
                <a:latin typeface="Arial" pitchFamily="34" charset="0"/>
                <a:cs typeface="Arial" pitchFamily="34" charset="0"/>
              </a:rPr>
              <a:t>While students are cutting out the Statue of Liberty, collect and throw away paper </a:t>
            </a:r>
            <a:r>
              <a:rPr lang="en-US" sz="800" dirty="0">
                <a:solidFill>
                  <a:schemeClr val="bg1"/>
                </a:solidFill>
                <a:latin typeface="Arial" panose="020B0604020202020204" pitchFamily="34" charset="0"/>
                <a:cs typeface="Arial" panose="020B0604020202020204" pitchFamily="34" charset="0"/>
              </a:rPr>
              <a:t>clippings</a:t>
            </a:r>
          </a:p>
          <a:p>
            <a:pPr marL="1600200" lvl="3" indent="-228600">
              <a:buFont typeface="+mj-lt"/>
              <a:buAutoNum type="arabicPeriod"/>
            </a:pPr>
            <a:r>
              <a:rPr lang="en-US" sz="800" b="1" dirty="0">
                <a:solidFill>
                  <a:srgbClr val="FF0000"/>
                </a:solidFill>
                <a:latin typeface="Arial" panose="020B0604020202020204" pitchFamily="34" charset="0"/>
                <a:cs typeface="Arial" panose="020B0604020202020204" pitchFamily="34" charset="0"/>
              </a:rPr>
              <a:t>TELL/ASK THEM SOME “STATUE OF LIBERTY TRIVIA”</a:t>
            </a:r>
          </a:p>
          <a:p>
            <a:pPr marL="1143000" lvl="2" indent="-228600">
              <a:buFont typeface="+mj-lt"/>
              <a:buAutoNum type="arabicPeriod"/>
            </a:pPr>
            <a:endParaRPr lang="en-US" sz="800" b="1" u="sng" dirty="0">
              <a:solidFill>
                <a:schemeClr val="bg1"/>
              </a:solidFill>
              <a:latin typeface="Arial" pitchFamily="34" charset="0"/>
              <a:cs typeface="Arial" pitchFamily="34" charset="0"/>
            </a:endParaRPr>
          </a:p>
          <a:p>
            <a:pPr lvl="1"/>
            <a:endParaRPr lang="en-US" sz="800" b="1" u="sng" dirty="0">
              <a:solidFill>
                <a:schemeClr val="bg1"/>
              </a:solidFill>
              <a:latin typeface="Arial" pitchFamily="34" charset="0"/>
              <a:cs typeface="Arial" pitchFamily="34" charset="0"/>
            </a:endParaRPr>
          </a:p>
          <a:p>
            <a:pPr lvl="2"/>
            <a:r>
              <a:rPr lang="en-US" sz="800" b="1" u="sng" dirty="0">
                <a:latin typeface="Arial" pitchFamily="34" charset="0"/>
                <a:cs typeface="Arial" pitchFamily="34" charset="0"/>
              </a:rPr>
              <a:t>STEP 3:  (5 minutes)</a:t>
            </a:r>
          </a:p>
          <a:p>
            <a:pPr lvl="3"/>
            <a:r>
              <a:rPr lang="en-US" sz="800" b="1" u="sng" dirty="0">
                <a:latin typeface="Arial" pitchFamily="34" charset="0"/>
                <a:cs typeface="Arial" pitchFamily="34" charset="0"/>
              </a:rPr>
              <a:t>SUIT CASE – Tangible ITEMS that the student  will bring with them to America</a:t>
            </a:r>
            <a:endParaRPr lang="en-US" sz="800" dirty="0">
              <a:latin typeface="Arial" panose="020B0604020202020204" pitchFamily="34" charset="0"/>
              <a:cs typeface="Arial" panose="020B0604020202020204" pitchFamily="34" charset="0"/>
            </a:endParaRPr>
          </a:p>
          <a:p>
            <a:pPr marL="1600200" lvl="3" indent="-228600">
              <a:buFont typeface="+mj-lt"/>
              <a:buAutoNum type="arabicPeriod"/>
            </a:pPr>
            <a:r>
              <a:rPr lang="en-US" sz="800" dirty="0">
                <a:latin typeface="Arial" panose="020B0604020202020204" pitchFamily="34" charset="0"/>
                <a:cs typeface="Arial" panose="020B0604020202020204" pitchFamily="34" charset="0"/>
              </a:rPr>
              <a:t>Students should use BLACK INK PEN to write down (5) things they want to put in their suitcase to bring to America.  These should all be  </a:t>
            </a:r>
            <a:r>
              <a:rPr lang="en-US" sz="800" u="sng" dirty="0">
                <a:latin typeface="Arial" pitchFamily="34" charset="0"/>
                <a:cs typeface="Arial" pitchFamily="34" charset="0"/>
              </a:rPr>
              <a:t>TANGIBLE</a:t>
            </a:r>
            <a:r>
              <a:rPr lang="en-US" sz="800" dirty="0">
                <a:latin typeface="Arial" pitchFamily="34" charset="0"/>
                <a:cs typeface="Arial" pitchFamily="34" charset="0"/>
              </a:rPr>
              <a:t> items (things you can touch).    Might have to help them get past TECH, pets, food. Make them think!!  Money – passport – medicine – photos- recipes  - TOY!</a:t>
            </a:r>
          </a:p>
          <a:p>
            <a:pPr marL="1600200" lvl="3" indent="-228600">
              <a:buFont typeface="+mj-lt"/>
              <a:buAutoNum type="arabicPeriod"/>
            </a:pPr>
            <a:r>
              <a:rPr lang="en-US" sz="800" dirty="0">
                <a:latin typeface="Arial" pitchFamily="34" charset="0"/>
                <a:cs typeface="Arial" pitchFamily="34" charset="0"/>
              </a:rPr>
              <a:t>Glue suitcase to  their  colored piece of paper (red or blue)</a:t>
            </a:r>
          </a:p>
          <a:p>
            <a:pPr marL="1600200" lvl="3" indent="-228600">
              <a:buFont typeface="+mj-lt"/>
              <a:buAutoNum type="arabicPeriod"/>
            </a:pPr>
            <a:r>
              <a:rPr lang="en-US" sz="800" dirty="0">
                <a:latin typeface="Arial" pitchFamily="34" charset="0"/>
                <a:cs typeface="Arial" pitchFamily="34" charset="0"/>
              </a:rPr>
              <a:t>Glue this entire piece inside , centered…  below Lady Liberty.</a:t>
            </a:r>
            <a:endParaRPr lang="en-US" sz="800" u="sng" dirty="0">
              <a:latin typeface="Arial" pitchFamily="34" charset="0"/>
              <a:cs typeface="Arial" pitchFamily="34" charset="0"/>
            </a:endParaRPr>
          </a:p>
          <a:p>
            <a:pPr marL="228600" indent="-228600">
              <a:buFont typeface="+mj-lt"/>
              <a:buAutoNum type="arabicPeriod"/>
            </a:pPr>
            <a:endParaRPr lang="en-US" sz="800" dirty="0">
              <a:latin typeface="Arial" panose="020B0604020202020204" pitchFamily="34" charset="0"/>
              <a:cs typeface="Arial" panose="020B0604020202020204" pitchFamily="34" charset="0"/>
            </a:endParaRPr>
          </a:p>
        </p:txBody>
      </p:sp>
      <p:sp>
        <p:nvSpPr>
          <p:cNvPr id="4" name="TextBox 3"/>
          <p:cNvSpPr txBox="1"/>
          <p:nvPr/>
        </p:nvSpPr>
        <p:spPr>
          <a:xfrm>
            <a:off x="6892894" y="127668"/>
            <a:ext cx="1627369" cy="600164"/>
          </a:xfrm>
          <a:prstGeom prst="rect">
            <a:avLst/>
          </a:prstGeom>
          <a:noFill/>
          <a:ln>
            <a:solidFill>
              <a:schemeClr val="tx1"/>
            </a:solidFill>
          </a:ln>
        </p:spPr>
        <p:txBody>
          <a:bodyPr wrap="none" rtlCol="0">
            <a:spAutoFit/>
          </a:bodyPr>
          <a:lstStyle/>
          <a:p>
            <a:pPr algn="ctr"/>
            <a:r>
              <a:rPr lang="en-US" sz="1100" b="1" u="sng" dirty="0">
                <a:latin typeface="Arial" panose="020B0604020202020204" pitchFamily="34" charset="0"/>
                <a:cs typeface="Arial" panose="020B0604020202020204" pitchFamily="34" charset="0"/>
              </a:rPr>
              <a:t>PROJECT  DUTIES:</a:t>
            </a:r>
          </a:p>
          <a:p>
            <a:pPr algn="ctr"/>
            <a:r>
              <a:rPr lang="en-US" sz="1100" b="1" dirty="0">
                <a:latin typeface="Arial" panose="020B0604020202020204" pitchFamily="34" charset="0"/>
                <a:cs typeface="Arial" panose="020B0604020202020204" pitchFamily="34" charset="0"/>
              </a:rPr>
              <a:t>Lead AA Person Only</a:t>
            </a:r>
          </a:p>
          <a:p>
            <a:pPr algn="ctr"/>
            <a:r>
              <a:rPr lang="en-US" sz="1100" b="1" dirty="0">
                <a:latin typeface="Arial" panose="020B0604020202020204" pitchFamily="34" charset="0"/>
                <a:cs typeface="Arial" panose="020B0604020202020204" pitchFamily="34" charset="0"/>
              </a:rPr>
              <a:t> 1 of  3</a:t>
            </a:r>
          </a:p>
        </p:txBody>
      </p:sp>
    </p:spTree>
    <p:extLst>
      <p:ext uri="{BB962C8B-B14F-4D97-AF65-F5344CB8AC3E}">
        <p14:creationId xmlns:p14="http://schemas.microsoft.com/office/powerpoint/2010/main" val="340377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4636" y="99959"/>
            <a:ext cx="3117905" cy="307777"/>
          </a:xfrm>
          <a:prstGeom prst="rect">
            <a:avLst/>
          </a:prstGeom>
          <a:noFill/>
          <a:ln w="9525">
            <a:solidFill>
              <a:schemeClr val="tx1"/>
            </a:solidFill>
          </a:ln>
        </p:spPr>
        <p:txBody>
          <a:bodyPr wrap="none" rtlCol="0">
            <a:spAutoFit/>
          </a:bodyPr>
          <a:lstStyle/>
          <a:p>
            <a:r>
              <a:rPr lang="en-US" sz="1400" b="1" dirty="0">
                <a:latin typeface="Arial" panose="020B0604020202020204" pitchFamily="34" charset="0"/>
                <a:cs typeface="Arial" panose="020B0604020202020204" pitchFamily="34" charset="0"/>
              </a:rPr>
              <a:t>4</a:t>
            </a:r>
            <a:r>
              <a:rPr lang="en-US" sz="1400" b="1" baseline="30000" dirty="0">
                <a:latin typeface="Arial" panose="020B0604020202020204" pitchFamily="34" charset="0"/>
                <a:cs typeface="Arial" panose="020B0604020202020204" pitchFamily="34" charset="0"/>
              </a:rPr>
              <a:t>th</a:t>
            </a:r>
            <a:r>
              <a:rPr lang="en-US" sz="1400" b="1" dirty="0">
                <a:latin typeface="Arial" panose="020B0604020202020204" pitchFamily="34" charset="0"/>
                <a:cs typeface="Arial" panose="020B0604020202020204" pitchFamily="34" charset="0"/>
              </a:rPr>
              <a:t> grade AA: Immigration/Sabuda </a:t>
            </a:r>
          </a:p>
        </p:txBody>
      </p:sp>
      <p:sp>
        <p:nvSpPr>
          <p:cNvPr id="4" name="Rectangle 3"/>
          <p:cNvSpPr/>
          <p:nvPr/>
        </p:nvSpPr>
        <p:spPr>
          <a:xfrm>
            <a:off x="152400" y="1143000"/>
            <a:ext cx="8534400" cy="5478423"/>
          </a:xfrm>
          <a:prstGeom prst="rect">
            <a:avLst/>
          </a:prstGeom>
        </p:spPr>
        <p:txBody>
          <a:bodyPr wrap="square">
            <a:spAutoFit/>
          </a:bodyPr>
          <a:lstStyle/>
          <a:p>
            <a:r>
              <a:rPr lang="en-US" sz="1000" b="1" u="sng" dirty="0">
                <a:latin typeface="Arial" panose="020B0604020202020204" pitchFamily="34" charset="0"/>
                <a:cs typeface="Arial" panose="020B0604020202020204" pitchFamily="34" charset="0"/>
              </a:rPr>
              <a:t>PROJECT  continued:</a:t>
            </a:r>
          </a:p>
          <a:p>
            <a:pPr lvl="1"/>
            <a:endParaRPr lang="en-US" sz="1000" b="1" dirty="0">
              <a:latin typeface="Arial" panose="020B0604020202020204" pitchFamily="34" charset="0"/>
              <a:cs typeface="Arial" panose="020B0604020202020204" pitchFamily="34" charset="0"/>
            </a:endParaRPr>
          </a:p>
          <a:p>
            <a:pPr lvl="1"/>
            <a:r>
              <a:rPr lang="en-US" sz="1000" b="1" u="sng" dirty="0">
                <a:latin typeface="Arial" panose="020B0604020202020204" pitchFamily="34" charset="0"/>
                <a:cs typeface="Arial" panose="020B0604020202020204" pitchFamily="34" charset="0"/>
              </a:rPr>
              <a:t>STEP 4:  (10-minutes)</a:t>
            </a:r>
          </a:p>
          <a:p>
            <a:pPr lvl="2"/>
            <a:r>
              <a:rPr lang="en-US" sz="1000" b="1" u="sng" dirty="0">
                <a:latin typeface="Arial" panose="020B0604020202020204" pitchFamily="34" charset="0"/>
                <a:cs typeface="Arial" panose="020B0604020202020204" pitchFamily="34" charset="0"/>
              </a:rPr>
              <a:t>Glue down PUZZLE PIECES</a:t>
            </a:r>
            <a:endParaRPr lang="en-US" sz="1000" b="1" dirty="0">
              <a:latin typeface="Arial" pitchFamily="34" charset="0"/>
              <a:cs typeface="Arial" pitchFamily="34" charset="0"/>
            </a:endParaRPr>
          </a:p>
          <a:p>
            <a:pPr marL="1143000" lvl="2" indent="-228600">
              <a:buFont typeface="+mj-lt"/>
              <a:buAutoNum type="arabicPeriod"/>
            </a:pPr>
            <a:r>
              <a:rPr lang="en-US" sz="1000" u="sng" dirty="0">
                <a:latin typeface="Arial" pitchFamily="34" charset="0"/>
                <a:cs typeface="Arial" pitchFamily="34" charset="0"/>
              </a:rPr>
              <a:t>TRICK</a:t>
            </a:r>
            <a:r>
              <a:rPr lang="en-US" sz="1000" dirty="0">
                <a:latin typeface="Arial" pitchFamily="34" charset="0"/>
                <a:cs typeface="Arial" pitchFamily="34" charset="0"/>
              </a:rPr>
              <a:t>: Tell students to GLUE FOLDER, then stick the puzzle piece down.  Don’t glue puzzle pcs.</a:t>
            </a:r>
          </a:p>
          <a:p>
            <a:pPr marL="1143000" lvl="2" indent="-228600">
              <a:buFont typeface="+mj-lt"/>
              <a:buAutoNum type="arabicPeriod"/>
            </a:pPr>
            <a:r>
              <a:rPr lang="en-US" sz="1000" dirty="0">
                <a:latin typeface="Arial" pitchFamily="34" charset="0"/>
                <a:cs typeface="Arial" pitchFamily="34" charset="0"/>
              </a:rPr>
              <a:t> Tell students the puzzle pieces represent all of us in the USA… our different dreams, sizes, colors, religions, ideas and how  we all fit together and sometimes not always so perfectly.</a:t>
            </a:r>
          </a:p>
          <a:p>
            <a:pPr marL="1143000" lvl="2" indent="-228600">
              <a:buFont typeface="+mj-lt"/>
              <a:buAutoNum type="arabicPeriod"/>
            </a:pPr>
            <a:r>
              <a:rPr lang="en-US" sz="1000" dirty="0">
                <a:latin typeface="Arial" pitchFamily="34" charset="0"/>
                <a:cs typeface="Arial" pitchFamily="34" charset="0"/>
              </a:rPr>
              <a:t> As you look at their work, take the time to point out to the other students when you see an interesting puzzle piece on someone’s art.  Some are amazing and really do spark their interest in the details.</a:t>
            </a:r>
            <a:endParaRPr lang="en-US" sz="1000" b="1" dirty="0">
              <a:latin typeface="Arial" pitchFamily="34" charset="0"/>
              <a:cs typeface="Arial" pitchFamily="34" charset="0"/>
            </a:endParaRPr>
          </a:p>
          <a:p>
            <a:pPr lvl="2"/>
            <a:endParaRPr lang="en-US" sz="1000" b="1" u="sng" dirty="0">
              <a:latin typeface="Arial" pitchFamily="34" charset="0"/>
              <a:cs typeface="Arial" pitchFamily="34" charset="0"/>
            </a:endParaRPr>
          </a:p>
          <a:p>
            <a:pPr lvl="1"/>
            <a:endParaRPr lang="en-US" sz="1000" b="1" u="sng" dirty="0">
              <a:latin typeface="Arial" pitchFamily="34" charset="0"/>
              <a:cs typeface="Arial" pitchFamily="34" charset="0"/>
            </a:endParaRPr>
          </a:p>
          <a:p>
            <a:pPr lvl="1"/>
            <a:r>
              <a:rPr lang="en-US" sz="1000" b="1" u="sng" dirty="0">
                <a:latin typeface="Arial" pitchFamily="34" charset="0"/>
                <a:cs typeface="Arial" pitchFamily="34" charset="0"/>
              </a:rPr>
              <a:t>STEP 5:  (5+ minutes)</a:t>
            </a:r>
          </a:p>
          <a:p>
            <a:pPr lvl="1"/>
            <a:r>
              <a:rPr lang="en-US" sz="1000" b="1" u="sng" dirty="0">
                <a:latin typeface="Arial" pitchFamily="34" charset="0"/>
                <a:cs typeface="Arial" pitchFamily="34" charset="0"/>
              </a:rPr>
              <a:t>Fill in “SPECIAL TALENTS and ABILITIES” page</a:t>
            </a:r>
          </a:p>
          <a:p>
            <a:pPr marL="1257300" lvl="2" indent="-342900">
              <a:buFont typeface="+mj-lt"/>
              <a:buAutoNum type="arabicPeriod"/>
            </a:pPr>
            <a:r>
              <a:rPr lang="en-US" sz="1000" dirty="0">
                <a:latin typeface="Arial" panose="020B0604020202020204" pitchFamily="34" charset="0"/>
                <a:cs typeface="Arial" panose="020B0604020202020204" pitchFamily="34" charset="0"/>
              </a:rPr>
              <a:t>Student should place their name in the star</a:t>
            </a:r>
          </a:p>
          <a:p>
            <a:pPr marL="1257300" lvl="2" indent="-342900">
              <a:buFont typeface="+mj-lt"/>
              <a:buAutoNum type="arabicPeriod"/>
            </a:pPr>
            <a:r>
              <a:rPr lang="en-US" sz="1000" dirty="0">
                <a:latin typeface="Arial" panose="020B0604020202020204" pitchFamily="34" charset="0"/>
                <a:cs typeface="Arial" panose="020B0604020202020204" pitchFamily="34" charset="0"/>
              </a:rPr>
              <a:t>Using the black pen again, fill in the remaining pieces with </a:t>
            </a:r>
            <a:r>
              <a:rPr lang="en-US" sz="1000" b="1" u="sng" dirty="0">
                <a:latin typeface="Arial" panose="020B0604020202020204" pitchFamily="34" charset="0"/>
                <a:cs typeface="Arial" panose="020B0604020202020204" pitchFamily="34" charset="0"/>
              </a:rPr>
              <a:t>INTANGIBLE</a:t>
            </a:r>
            <a:r>
              <a:rPr lang="en-US" sz="1000" dirty="0">
                <a:latin typeface="Arial" panose="020B0604020202020204" pitchFamily="34" charset="0"/>
                <a:cs typeface="Arial" panose="020B0604020202020204" pitchFamily="34" charset="0"/>
              </a:rPr>
              <a:t> things.  Things that make them special and/or something they are good at.  These are items you can’t put in a suit case but make you special.  Their love of art, basketball, math, music, horse back riding, skiing, swimming, telling jokes, etc.  HELP THEM THINK!</a:t>
            </a:r>
          </a:p>
          <a:p>
            <a:pPr marL="1257300" lvl="2" indent="-342900">
              <a:buFont typeface="+mj-lt"/>
              <a:buAutoNum type="arabicPeriod"/>
            </a:pPr>
            <a:r>
              <a:rPr lang="en-US" sz="1000" dirty="0">
                <a:latin typeface="Arial" panose="020B0604020202020204" pitchFamily="34" charset="0"/>
                <a:cs typeface="Arial" panose="020B0604020202020204" pitchFamily="34" charset="0"/>
              </a:rPr>
              <a:t>Tell other students what their classmates are writing to help them come up with ideas.</a:t>
            </a:r>
          </a:p>
          <a:p>
            <a:pPr marL="1257300" lvl="2" indent="-342900">
              <a:buFont typeface="+mj-lt"/>
              <a:buAutoNum type="arabicPeriod"/>
            </a:pPr>
            <a:r>
              <a:rPr lang="en-US" sz="1000" dirty="0">
                <a:latin typeface="Arial" panose="020B0604020202020204" pitchFamily="34" charset="0"/>
                <a:cs typeface="Arial" panose="020B0604020202020204" pitchFamily="34" charset="0"/>
              </a:rPr>
              <a:t>Once complete, GLUE Abilities sheet to the front of their project, it covers up the holes </a:t>
            </a:r>
          </a:p>
          <a:p>
            <a:pPr lvl="1"/>
            <a:endParaRPr lang="en-US" sz="1000" b="1" dirty="0">
              <a:latin typeface="Arial" panose="020B0604020202020204" pitchFamily="34" charset="0"/>
              <a:cs typeface="Arial" panose="020B0604020202020204" pitchFamily="34" charset="0"/>
            </a:endParaRPr>
          </a:p>
          <a:p>
            <a:pPr lvl="1"/>
            <a:endParaRPr lang="en-US" sz="1000" b="1" dirty="0">
              <a:latin typeface="Arial" panose="020B0604020202020204" pitchFamily="34" charset="0"/>
              <a:cs typeface="Arial" panose="020B0604020202020204" pitchFamily="34" charset="0"/>
            </a:endParaRPr>
          </a:p>
          <a:p>
            <a:pPr lvl="1"/>
            <a:r>
              <a:rPr lang="en-US" sz="1000" b="1" dirty="0">
                <a:latin typeface="Arial" panose="020B0604020202020204" pitchFamily="34" charset="0"/>
                <a:cs typeface="Arial" panose="020B0604020202020204" pitchFamily="34" charset="0"/>
              </a:rPr>
              <a:t>STEP 6:  ANY REMAINING TIME</a:t>
            </a:r>
            <a:br>
              <a:rPr lang="en-US" sz="1000" b="1" dirty="0">
                <a:latin typeface="Arial" panose="020B0604020202020204" pitchFamily="34" charset="0"/>
                <a:cs typeface="Arial" panose="020B0604020202020204" pitchFamily="34" charset="0"/>
              </a:rPr>
            </a:br>
            <a:r>
              <a:rPr lang="en-US" sz="1000" b="1" u="sng" dirty="0">
                <a:latin typeface="Arial" pitchFamily="34" charset="0"/>
                <a:cs typeface="Arial" pitchFamily="34" charset="0"/>
              </a:rPr>
              <a:t>Tell students to get out their colored pencils (ONLY) and DECORATE their “Abilities Page”</a:t>
            </a:r>
          </a:p>
          <a:p>
            <a:pPr lvl="1"/>
            <a:r>
              <a:rPr lang="en-US" sz="1000" b="1" dirty="0">
                <a:latin typeface="Arial" pitchFamily="34" charset="0"/>
                <a:cs typeface="Arial" pitchFamily="34" charset="0"/>
              </a:rPr>
              <a:t>(markers will obliterate their writing, use colored pencils only) </a:t>
            </a:r>
          </a:p>
          <a:p>
            <a:pPr lvl="1"/>
            <a:endParaRPr lang="en-US" sz="1000" b="1" u="sng" dirty="0">
              <a:latin typeface="Arial" pitchFamily="34" charset="0"/>
              <a:cs typeface="Arial" pitchFamily="34" charset="0"/>
            </a:endParaRPr>
          </a:p>
          <a:p>
            <a:pPr lvl="1"/>
            <a:endParaRPr lang="en-US" sz="1000" b="1" u="sng" dirty="0">
              <a:latin typeface="Arial" pitchFamily="34" charset="0"/>
              <a:cs typeface="Arial" pitchFamily="34" charset="0"/>
            </a:endParaRPr>
          </a:p>
          <a:p>
            <a:pPr lvl="1"/>
            <a:endParaRPr lang="en-US" sz="1000" b="1" u="sng" dirty="0">
              <a:solidFill>
                <a:srgbClr val="FF0000"/>
              </a:solidFill>
              <a:latin typeface="Arial" pitchFamily="34" charset="0"/>
              <a:cs typeface="Arial" pitchFamily="34" charset="0"/>
            </a:endParaRPr>
          </a:p>
          <a:p>
            <a:r>
              <a:rPr lang="en-US" sz="1000" b="1" u="sng" dirty="0">
                <a:solidFill>
                  <a:srgbClr val="FF0000"/>
                </a:solidFill>
                <a:latin typeface="Arial" pitchFamily="34" charset="0"/>
                <a:cs typeface="Arial" pitchFamily="34" charset="0"/>
              </a:rPr>
              <a:t>CONCLUSION:</a:t>
            </a:r>
          </a:p>
          <a:p>
            <a:pPr lvl="1"/>
            <a:endParaRPr lang="en-US" sz="1000" b="1" u="sng" dirty="0">
              <a:solidFill>
                <a:schemeClr val="bg1"/>
              </a:solidFill>
              <a:latin typeface="Arial" pitchFamily="34" charset="0"/>
              <a:cs typeface="Arial" pitchFamily="34" charset="0"/>
            </a:endParaRPr>
          </a:p>
          <a:p>
            <a:pPr marL="628650" lvl="1" indent="-171450">
              <a:buFont typeface="Wingdings" panose="05000000000000000000" pitchFamily="2" charset="2"/>
              <a:buChar char="Ø"/>
            </a:pPr>
            <a:r>
              <a:rPr lang="en-US" sz="1000" b="1" u="sng" dirty="0">
                <a:solidFill>
                  <a:srgbClr val="FF0000"/>
                </a:solidFill>
                <a:latin typeface="Arial" panose="020B0604020202020204" pitchFamily="34" charset="0"/>
                <a:cs typeface="Arial" panose="020B0604020202020204" pitchFamily="34" charset="0"/>
              </a:rPr>
              <a:t>DO/FINISH  THE “STATUE OF LIBERTY TRIVIA” --- on next page</a:t>
            </a:r>
          </a:p>
          <a:p>
            <a:pPr marL="628650" lvl="1" indent="-171450">
              <a:buFont typeface="Wingdings" panose="05000000000000000000" pitchFamily="2" charset="2"/>
              <a:buChar char="Ø"/>
            </a:pPr>
            <a:endParaRPr lang="en-US" sz="1000" b="1" u="sng" dirty="0">
              <a:solidFill>
                <a:srgbClr val="FF0000"/>
              </a:solidFill>
              <a:latin typeface="Arial" panose="020B0604020202020204" pitchFamily="34" charset="0"/>
              <a:cs typeface="Arial" panose="020B0604020202020204" pitchFamily="34" charset="0"/>
            </a:endParaRPr>
          </a:p>
          <a:p>
            <a:pPr marL="628650" lvl="1" indent="-171450">
              <a:buFont typeface="Wingdings" panose="05000000000000000000" pitchFamily="2" charset="2"/>
              <a:buChar char="Ø"/>
            </a:pPr>
            <a:r>
              <a:rPr lang="en-US" sz="1000" b="1" dirty="0">
                <a:solidFill>
                  <a:srgbClr val="FF0000"/>
                </a:solidFill>
                <a:latin typeface="Arial" panose="020B0604020202020204" pitchFamily="34" charset="0"/>
                <a:cs typeface="Arial" panose="020B0604020202020204" pitchFamily="34" charset="0"/>
              </a:rPr>
              <a:t>Thank Teacher!  </a:t>
            </a:r>
          </a:p>
          <a:p>
            <a:pPr marL="628650" lvl="1" indent="-171450">
              <a:buFont typeface="Wingdings" panose="05000000000000000000" pitchFamily="2" charset="2"/>
              <a:buChar char="Ø"/>
            </a:pPr>
            <a:endParaRPr lang="en-US" sz="1000" b="1" u="sng" dirty="0">
              <a:solidFill>
                <a:srgbClr val="FF0000"/>
              </a:solidFill>
              <a:latin typeface="Arial" panose="020B0604020202020204" pitchFamily="34" charset="0"/>
              <a:cs typeface="Arial" panose="020B0604020202020204" pitchFamily="34" charset="0"/>
            </a:endParaRPr>
          </a:p>
          <a:p>
            <a:pPr marL="628650" lvl="1" indent="-171450">
              <a:buFont typeface="Wingdings" panose="05000000000000000000" pitchFamily="2" charset="2"/>
              <a:buChar char="Ø"/>
            </a:pPr>
            <a:r>
              <a:rPr lang="en-US" sz="1000" b="1" dirty="0">
                <a:solidFill>
                  <a:srgbClr val="FF0000"/>
                </a:solidFill>
                <a:latin typeface="Arial" panose="020B0604020202020204" pitchFamily="34" charset="0"/>
                <a:cs typeface="Arial" panose="020B0604020202020204" pitchFamily="34" charset="0"/>
              </a:rPr>
              <a:t>Thank Volunteers!</a:t>
            </a:r>
          </a:p>
          <a:p>
            <a:pPr marL="628650" lvl="1" indent="-171450">
              <a:buFont typeface="Wingdings" panose="05000000000000000000" pitchFamily="2" charset="2"/>
              <a:buChar char="Ø"/>
            </a:pPr>
            <a:endParaRPr lang="en-US" sz="1000" b="1" u="sng"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6892894" y="127668"/>
            <a:ext cx="1627369" cy="600164"/>
          </a:xfrm>
          <a:prstGeom prst="rect">
            <a:avLst/>
          </a:prstGeom>
          <a:noFill/>
          <a:ln>
            <a:solidFill>
              <a:schemeClr val="tx1"/>
            </a:solidFill>
          </a:ln>
        </p:spPr>
        <p:txBody>
          <a:bodyPr wrap="none" rtlCol="0">
            <a:spAutoFit/>
          </a:bodyPr>
          <a:lstStyle/>
          <a:p>
            <a:pPr algn="ctr"/>
            <a:r>
              <a:rPr lang="en-US" sz="1100" b="1" u="sng" dirty="0">
                <a:latin typeface="Arial" panose="020B0604020202020204" pitchFamily="34" charset="0"/>
                <a:cs typeface="Arial" panose="020B0604020202020204" pitchFamily="34" charset="0"/>
              </a:rPr>
              <a:t>PROJECT DUTIES:</a:t>
            </a:r>
          </a:p>
          <a:p>
            <a:pPr algn="ctr"/>
            <a:r>
              <a:rPr lang="en-US" sz="1100" b="1" dirty="0">
                <a:latin typeface="Arial" panose="020B0604020202020204" pitchFamily="34" charset="0"/>
                <a:cs typeface="Arial" panose="020B0604020202020204" pitchFamily="34" charset="0"/>
              </a:rPr>
              <a:t>Lead AA Person Only</a:t>
            </a:r>
          </a:p>
          <a:p>
            <a:pPr algn="ctr"/>
            <a:r>
              <a:rPr lang="en-US" sz="1100" b="1" dirty="0">
                <a:latin typeface="Arial" panose="020B0604020202020204" pitchFamily="34" charset="0"/>
                <a:cs typeface="Arial" panose="020B0604020202020204" pitchFamily="34" charset="0"/>
              </a:rPr>
              <a:t> 2 of  3</a:t>
            </a:r>
          </a:p>
        </p:txBody>
      </p:sp>
    </p:spTree>
    <p:extLst>
      <p:ext uri="{BB962C8B-B14F-4D97-AF65-F5344CB8AC3E}">
        <p14:creationId xmlns:p14="http://schemas.microsoft.com/office/powerpoint/2010/main" val="951102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357738" y="607367"/>
            <a:ext cx="3528787" cy="461665"/>
          </a:xfrm>
          <a:prstGeom prst="rect">
            <a:avLst/>
          </a:prstGeom>
          <a:noFill/>
        </p:spPr>
        <p:txBody>
          <a:bodyPr wrap="none" rtlCol="0">
            <a:spAutoFit/>
          </a:bodyPr>
          <a:lstStyle/>
          <a:p>
            <a:r>
              <a:rPr lang="en-US" sz="2400" b="1" u="sng" dirty="0"/>
              <a:t>STATUE of LIBERTY TRIVIA</a:t>
            </a:r>
            <a:r>
              <a:rPr lang="en-US" u="sng" dirty="0"/>
              <a:t>:</a:t>
            </a:r>
          </a:p>
        </p:txBody>
      </p:sp>
      <p:sp>
        <p:nvSpPr>
          <p:cNvPr id="3" name="TextBox 2"/>
          <p:cNvSpPr txBox="1"/>
          <p:nvPr/>
        </p:nvSpPr>
        <p:spPr>
          <a:xfrm>
            <a:off x="374073" y="1219200"/>
            <a:ext cx="8388927" cy="5262979"/>
          </a:xfrm>
          <a:prstGeom prst="rect">
            <a:avLst/>
          </a:prstGeom>
          <a:noFill/>
        </p:spPr>
        <p:txBody>
          <a:bodyPr wrap="square" rtlCol="0">
            <a:spAutoFit/>
          </a:bodyPr>
          <a:lstStyle/>
          <a:p>
            <a:r>
              <a:rPr lang="en-US" sz="1050" b="1" u="sng" dirty="0">
                <a:latin typeface="Arial" panose="020B0604020202020204" pitchFamily="34" charset="0"/>
                <a:cs typeface="Arial" panose="020B0604020202020204" pitchFamily="34" charset="0"/>
              </a:rPr>
              <a:t>Why is the base of the Statue of Liberty shaped like a star?</a:t>
            </a:r>
          </a:p>
          <a:p>
            <a:r>
              <a:rPr lang="en-US" sz="1050" dirty="0">
                <a:latin typeface="Arial" panose="020B0604020202020204" pitchFamily="34" charset="0"/>
                <a:cs typeface="Arial" panose="020B0604020202020204" pitchFamily="34" charset="0"/>
              </a:rPr>
              <a:t>Built on top of  Old Fort Wood.  At the time she came to the U.S., we were a new country and broke!</a:t>
            </a:r>
          </a:p>
          <a:p>
            <a:endParaRPr lang="en-US" sz="1050" dirty="0">
              <a:latin typeface="Arial" panose="020B0604020202020204" pitchFamily="34" charset="0"/>
              <a:cs typeface="Arial" panose="020B0604020202020204" pitchFamily="34" charset="0"/>
            </a:endParaRPr>
          </a:p>
          <a:p>
            <a:r>
              <a:rPr lang="en-US" sz="1050" b="1" u="sng" dirty="0">
                <a:latin typeface="Arial" panose="020B0604020202020204" pitchFamily="34" charset="0"/>
                <a:cs typeface="Arial" panose="020B0604020202020204" pitchFamily="34" charset="0"/>
              </a:rPr>
              <a:t>What does the torch that “Liberty Enlightening the World” represent?</a:t>
            </a:r>
          </a:p>
          <a:p>
            <a:r>
              <a:rPr lang="en-US" sz="1050" dirty="0">
                <a:latin typeface="Arial" panose="020B0604020202020204" pitchFamily="34" charset="0"/>
                <a:cs typeface="Arial" panose="020B0604020202020204" pitchFamily="34" charset="0"/>
              </a:rPr>
              <a:t>Lighting the way to peace</a:t>
            </a:r>
          </a:p>
          <a:p>
            <a:endParaRPr lang="en-US" sz="1050" dirty="0">
              <a:latin typeface="Arial" panose="020B0604020202020204" pitchFamily="34" charset="0"/>
              <a:cs typeface="Arial" panose="020B0604020202020204" pitchFamily="34" charset="0"/>
            </a:endParaRPr>
          </a:p>
          <a:p>
            <a:r>
              <a:rPr lang="en-US" sz="1050" b="1" u="sng" dirty="0">
                <a:latin typeface="Arial" panose="020B0604020202020204" pitchFamily="34" charset="0"/>
                <a:cs typeface="Arial" panose="020B0604020202020204" pitchFamily="34" charset="0"/>
              </a:rPr>
              <a:t>Which HAND does she hold the torch?</a:t>
            </a:r>
          </a:p>
          <a:p>
            <a:r>
              <a:rPr lang="en-US" sz="1050" dirty="0">
                <a:latin typeface="Arial" panose="020B0604020202020204" pitchFamily="34" charset="0"/>
                <a:cs typeface="Arial" panose="020B0604020202020204" pitchFamily="34" charset="0"/>
              </a:rPr>
              <a:t>HER right hand</a:t>
            </a:r>
          </a:p>
          <a:p>
            <a:endParaRPr lang="en-US" sz="1050" dirty="0">
              <a:latin typeface="Arial" panose="020B0604020202020204" pitchFamily="34" charset="0"/>
              <a:cs typeface="Arial" panose="020B0604020202020204" pitchFamily="34" charset="0"/>
            </a:endParaRPr>
          </a:p>
          <a:p>
            <a:r>
              <a:rPr lang="en-US" sz="1050" b="1" u="sng" dirty="0">
                <a:latin typeface="Arial" panose="020B0604020202020204" pitchFamily="34" charset="0"/>
                <a:cs typeface="Arial" panose="020B0604020202020204" pitchFamily="34" charset="0"/>
              </a:rPr>
              <a:t>What is the tablet that she holds? </a:t>
            </a:r>
          </a:p>
          <a:p>
            <a:r>
              <a:rPr lang="en-US" sz="1050" dirty="0">
                <a:latin typeface="Arial" panose="020B0604020202020204" pitchFamily="34" charset="0"/>
                <a:cs typeface="Arial" panose="020B0604020202020204" pitchFamily="34" charset="0"/>
              </a:rPr>
              <a:t>Declaration of Independence</a:t>
            </a:r>
          </a:p>
          <a:p>
            <a:endParaRPr lang="en-US" sz="1050" b="1" u="sng" dirty="0">
              <a:latin typeface="Arial" panose="020B0604020202020204" pitchFamily="34" charset="0"/>
              <a:cs typeface="Arial" panose="020B0604020202020204" pitchFamily="34" charset="0"/>
            </a:endParaRPr>
          </a:p>
          <a:p>
            <a:r>
              <a:rPr lang="en-US" sz="1050" b="1" u="sng" dirty="0">
                <a:latin typeface="Arial" panose="020B0604020202020204" pitchFamily="34" charset="0"/>
                <a:cs typeface="Arial" panose="020B0604020202020204" pitchFamily="34" charset="0"/>
              </a:rPr>
              <a:t>Which hand does she hold the tablet?</a:t>
            </a:r>
          </a:p>
          <a:p>
            <a:r>
              <a:rPr lang="en-US" sz="1050" dirty="0">
                <a:latin typeface="Arial" panose="020B0604020202020204" pitchFamily="34" charset="0"/>
                <a:cs typeface="Arial" panose="020B0604020202020204" pitchFamily="34" charset="0"/>
              </a:rPr>
              <a:t>HER left hand.</a:t>
            </a:r>
          </a:p>
          <a:p>
            <a:endParaRPr lang="en-US" sz="1050" dirty="0">
              <a:latin typeface="Arial" panose="020B0604020202020204" pitchFamily="34" charset="0"/>
              <a:cs typeface="Arial" panose="020B0604020202020204" pitchFamily="34" charset="0"/>
            </a:endParaRPr>
          </a:p>
          <a:p>
            <a:r>
              <a:rPr lang="en-US" sz="1050" b="1" u="sng" dirty="0">
                <a:latin typeface="Arial" panose="020B0604020202020204" pitchFamily="34" charset="0"/>
                <a:cs typeface="Arial" panose="020B0604020202020204" pitchFamily="34" charset="0"/>
              </a:rPr>
              <a:t>What is the date inscribed on the DOI?</a:t>
            </a:r>
          </a:p>
          <a:p>
            <a:r>
              <a:rPr lang="en-US" sz="1050" dirty="0">
                <a:latin typeface="Arial" panose="020B0604020202020204" pitchFamily="34" charset="0"/>
                <a:cs typeface="Arial" panose="020B0604020202020204" pitchFamily="34" charset="0"/>
              </a:rPr>
              <a:t>July 4, 1776 in ROMAN NUMERALS</a:t>
            </a:r>
          </a:p>
          <a:p>
            <a:endParaRPr lang="en-US" sz="1050" dirty="0">
              <a:latin typeface="Arial" panose="020B0604020202020204" pitchFamily="34" charset="0"/>
              <a:cs typeface="Arial" panose="020B0604020202020204" pitchFamily="34" charset="0"/>
            </a:endParaRPr>
          </a:p>
          <a:p>
            <a:r>
              <a:rPr lang="en-US" sz="1050" b="1" u="sng" dirty="0">
                <a:latin typeface="Arial" panose="020B0604020202020204" pitchFamily="34" charset="0"/>
                <a:cs typeface="Arial" panose="020B0604020202020204" pitchFamily="34" charset="0"/>
              </a:rPr>
              <a:t>What do the (7) spikes on her crown represent? </a:t>
            </a:r>
          </a:p>
          <a:p>
            <a:r>
              <a:rPr lang="en-US" sz="1050" dirty="0">
                <a:latin typeface="Arial" panose="020B0604020202020204" pitchFamily="34" charset="0"/>
                <a:cs typeface="Arial" panose="020B0604020202020204" pitchFamily="34" charset="0"/>
              </a:rPr>
              <a:t>(7) Seas: Atlantic (N &amp; S), Pacific (N &amp; S), Arctic, Antarctic, Indian</a:t>
            </a:r>
          </a:p>
          <a:p>
            <a:r>
              <a:rPr lang="en-US" sz="1050" dirty="0">
                <a:latin typeface="Arial" panose="020B0604020202020204" pitchFamily="34" charset="0"/>
                <a:cs typeface="Arial" panose="020B0604020202020204" pitchFamily="34" charset="0"/>
              </a:rPr>
              <a:t>and the (7) continents:  Antarctica, Europe, Asia, Australia, Africa, N. America, and South America.</a:t>
            </a:r>
          </a:p>
          <a:p>
            <a:endParaRPr lang="en-US" sz="1050" dirty="0">
              <a:latin typeface="Arial" panose="020B0604020202020204" pitchFamily="34" charset="0"/>
              <a:cs typeface="Arial" panose="020B0604020202020204" pitchFamily="34" charset="0"/>
            </a:endParaRPr>
          </a:p>
          <a:p>
            <a:r>
              <a:rPr lang="en-US" sz="1050" b="1" u="sng" dirty="0">
                <a:latin typeface="Arial" panose="020B0604020202020204" pitchFamily="34" charset="0"/>
                <a:cs typeface="Arial" panose="020B0604020202020204" pitchFamily="34" charset="0"/>
              </a:rPr>
              <a:t>Why is she GREEN?</a:t>
            </a:r>
          </a:p>
          <a:p>
            <a:r>
              <a:rPr lang="en-US" sz="1050" dirty="0">
                <a:latin typeface="Arial" panose="020B0604020202020204" pitchFamily="34" charset="0"/>
                <a:cs typeface="Arial" panose="020B0604020202020204" pitchFamily="34" charset="0"/>
              </a:rPr>
              <a:t>Her copper cladding has oxidized (patina) she was originally BROWN.  Took 30-years to turn the famous green.</a:t>
            </a:r>
          </a:p>
          <a:p>
            <a:endParaRPr lang="en-US" sz="1200" b="1" dirty="0">
              <a:latin typeface="Arial" panose="020B0604020202020204" pitchFamily="34" charset="0"/>
              <a:cs typeface="Arial" panose="020B0604020202020204" pitchFamily="34" charset="0"/>
            </a:endParaRPr>
          </a:p>
          <a:p>
            <a:endParaRPr lang="en-US" sz="1200" b="1" dirty="0">
              <a:latin typeface="Arial" panose="020B0604020202020204" pitchFamily="34" charset="0"/>
              <a:cs typeface="Arial" panose="020B0604020202020204" pitchFamily="34" charset="0"/>
            </a:endParaRPr>
          </a:p>
          <a:p>
            <a:pPr lvl="2"/>
            <a:r>
              <a:rPr lang="en-US" sz="1200" b="1" u="sng" dirty="0">
                <a:latin typeface="Arial" panose="020B0604020202020204" pitchFamily="34" charset="0"/>
                <a:cs typeface="Arial" panose="020B0604020202020204" pitchFamily="34" charset="0"/>
              </a:rPr>
              <a:t>ADDITIONAL FACTS:</a:t>
            </a:r>
          </a:p>
          <a:p>
            <a:pPr marL="1200150" lvl="2" indent="-285750">
              <a:buFont typeface="Arial" panose="020B0604020202020204" pitchFamily="34" charset="0"/>
              <a:buChar char="•"/>
            </a:pPr>
            <a:r>
              <a:rPr lang="en-US" sz="1200" b="1" dirty="0">
                <a:latin typeface="Arial" panose="020B0604020202020204" pitchFamily="34" charset="0"/>
                <a:cs typeface="Arial" panose="020B0604020202020204" pitchFamily="34" charset="0"/>
              </a:rPr>
              <a:t>305’ 1” tall (ground to the tip of the flames), 22-story building</a:t>
            </a:r>
          </a:p>
          <a:p>
            <a:pPr marL="1200150" lvl="2" indent="-285750">
              <a:buFont typeface="Arial" panose="020B0604020202020204" pitchFamily="34" charset="0"/>
              <a:buChar char="•"/>
            </a:pPr>
            <a:r>
              <a:rPr lang="en-US" sz="1200" b="1" dirty="0">
                <a:latin typeface="Arial" panose="020B0604020202020204" pitchFamily="34" charset="0"/>
                <a:cs typeface="Arial" panose="020B0604020202020204" pitchFamily="34" charset="0"/>
              </a:rPr>
              <a:t>Spikes on her crown are 9’ long and weigh 150 lbs. each</a:t>
            </a:r>
          </a:p>
          <a:p>
            <a:pPr marL="1200150" lvl="2" indent="-285750">
              <a:buFont typeface="Arial" panose="020B0604020202020204" pitchFamily="34" charset="0"/>
              <a:buChar char="•"/>
            </a:pPr>
            <a:r>
              <a:rPr lang="en-US" sz="1200" b="1" dirty="0">
                <a:latin typeface="Arial" panose="020B0604020202020204" pitchFamily="34" charset="0"/>
                <a:cs typeface="Arial" panose="020B0604020202020204" pitchFamily="34" charset="0"/>
              </a:rPr>
              <a:t>Roman Goddess of Liberty</a:t>
            </a:r>
          </a:p>
          <a:p>
            <a:pPr marL="1200150" lvl="2" indent="-285750">
              <a:buFont typeface="Arial" panose="020B0604020202020204" pitchFamily="34" charset="0"/>
              <a:buChar char="•"/>
            </a:pPr>
            <a:r>
              <a:rPr lang="en-US" sz="1200" b="1" dirty="0">
                <a:latin typeface="Arial" panose="020B0604020202020204" pitchFamily="34" charset="0"/>
                <a:cs typeface="Arial" panose="020B0604020202020204" pitchFamily="34" charset="0"/>
              </a:rPr>
              <a:t>She faces SE in the NY Harbor so she greets incoming ships</a:t>
            </a:r>
          </a:p>
        </p:txBody>
      </p:sp>
      <p:pic>
        <p:nvPicPr>
          <p:cNvPr id="1026" name="Picture 2" descr="http://www.clipartbest.com/cliparts/9Tp/p6j/9Tpp6jaT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1981200"/>
            <a:ext cx="1600200" cy="315379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438558" y="76200"/>
            <a:ext cx="1540807" cy="600164"/>
          </a:xfrm>
          <a:prstGeom prst="rect">
            <a:avLst/>
          </a:prstGeom>
          <a:noFill/>
          <a:ln>
            <a:solidFill>
              <a:schemeClr val="tx1"/>
            </a:solidFill>
          </a:ln>
        </p:spPr>
        <p:txBody>
          <a:bodyPr wrap="none" rtlCol="0">
            <a:spAutoFit/>
          </a:bodyPr>
          <a:lstStyle/>
          <a:p>
            <a:pPr algn="ctr"/>
            <a:r>
              <a:rPr lang="en-US" sz="1100" u="sng" dirty="0">
                <a:latin typeface="Arial" panose="020B0604020202020204" pitchFamily="34" charset="0"/>
                <a:cs typeface="Arial" panose="020B0604020202020204" pitchFamily="34" charset="0"/>
              </a:rPr>
              <a:t>PROJECT  DUTIES:</a:t>
            </a:r>
          </a:p>
          <a:p>
            <a:pPr algn="ctr"/>
            <a:r>
              <a:rPr lang="en-US" sz="1100" dirty="0">
                <a:latin typeface="Arial" panose="020B0604020202020204" pitchFamily="34" charset="0"/>
                <a:cs typeface="Arial" panose="020B0604020202020204" pitchFamily="34" charset="0"/>
              </a:rPr>
              <a:t>Lead AA Person Only</a:t>
            </a:r>
          </a:p>
          <a:p>
            <a:pPr algn="ctr"/>
            <a:r>
              <a:rPr lang="en-US" sz="1100" dirty="0">
                <a:latin typeface="Arial" panose="020B0604020202020204" pitchFamily="34" charset="0"/>
                <a:cs typeface="Arial" panose="020B0604020202020204" pitchFamily="34" charset="0"/>
              </a:rPr>
              <a:t> 3 of 3</a:t>
            </a:r>
          </a:p>
        </p:txBody>
      </p:sp>
      <p:sp>
        <p:nvSpPr>
          <p:cNvPr id="6" name="TextBox 5"/>
          <p:cNvSpPr txBox="1"/>
          <p:nvPr/>
        </p:nvSpPr>
        <p:spPr>
          <a:xfrm>
            <a:off x="295625" y="76200"/>
            <a:ext cx="1781257" cy="261610"/>
          </a:xfrm>
          <a:prstGeom prst="rect">
            <a:avLst/>
          </a:prstGeom>
          <a:noFill/>
          <a:ln>
            <a:solidFill>
              <a:schemeClr val="tx1"/>
            </a:solidFill>
          </a:ln>
        </p:spPr>
        <p:txBody>
          <a:bodyPr wrap="none" rtlCol="0">
            <a:spAutoFit/>
          </a:bodyPr>
          <a:lstStyle/>
          <a:p>
            <a:pPr algn="ctr"/>
            <a:r>
              <a:rPr lang="en-US" sz="1100" dirty="0">
                <a:latin typeface="Arial" pitchFamily="34" charset="0"/>
                <a:cs typeface="Arial" pitchFamily="34" charset="0"/>
              </a:rPr>
              <a:t>4</a:t>
            </a:r>
            <a:r>
              <a:rPr lang="en-US" sz="1100" baseline="30000" dirty="0">
                <a:latin typeface="Arial" pitchFamily="34" charset="0"/>
                <a:cs typeface="Arial" pitchFamily="34" charset="0"/>
              </a:rPr>
              <a:t>th</a:t>
            </a:r>
            <a:r>
              <a:rPr lang="en-US" sz="1100" dirty="0">
                <a:latin typeface="Arial" pitchFamily="34" charset="0"/>
                <a:cs typeface="Arial" pitchFamily="34" charset="0"/>
              </a:rPr>
              <a:t> grade AA: Immigration</a:t>
            </a:r>
          </a:p>
        </p:txBody>
      </p:sp>
    </p:spTree>
    <p:extLst>
      <p:ext uri="{BB962C8B-B14F-4D97-AF65-F5344CB8AC3E}">
        <p14:creationId xmlns:p14="http://schemas.microsoft.com/office/powerpoint/2010/main" val="41609818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39474" y="713509"/>
            <a:ext cx="1351326" cy="1013495"/>
          </a:xfrm>
          <a:prstGeom prst="rect">
            <a:avLst/>
          </a:prstGeom>
          <a:ln w="76200">
            <a:solidFill>
              <a:schemeClr val="tx1"/>
            </a:solidFill>
          </a:ln>
        </p:spPr>
      </p:pic>
      <p:pic>
        <p:nvPicPr>
          <p:cNvPr id="3" name="Content Placeholder 205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600" y="1955909"/>
            <a:ext cx="1354521" cy="1015891"/>
          </a:xfrm>
          <a:prstGeom prst="rect">
            <a:avLst/>
          </a:prstGeom>
          <a:ln w="76200">
            <a:solidFill>
              <a:schemeClr val="tx1"/>
            </a:solidFill>
          </a:ln>
        </p:spPr>
      </p:pic>
      <p:pic>
        <p:nvPicPr>
          <p:cNvPr id="4" name="Content Placeholder 20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9200" y="1955909"/>
            <a:ext cx="1351326" cy="1015891"/>
          </a:xfrm>
          <a:prstGeom prst="rect">
            <a:avLst/>
          </a:prstGeom>
          <a:ln w="38100">
            <a:noFill/>
            <a:prstDash val="sysDash"/>
          </a:ln>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19400" y="1947657"/>
            <a:ext cx="1365524" cy="1024143"/>
          </a:xfrm>
          <a:prstGeom prst="rect">
            <a:avLst/>
          </a:prstGeom>
          <a:ln w="38100">
            <a:noFill/>
          </a:ln>
        </p:spPr>
      </p:pic>
      <p:sp>
        <p:nvSpPr>
          <p:cNvPr id="6" name="TextBox 5"/>
          <p:cNvSpPr txBox="1"/>
          <p:nvPr/>
        </p:nvSpPr>
        <p:spPr>
          <a:xfrm>
            <a:off x="6976679" y="128252"/>
            <a:ext cx="1983043" cy="461665"/>
          </a:xfrm>
          <a:prstGeom prst="rect">
            <a:avLst/>
          </a:prstGeom>
          <a:noFill/>
          <a:ln>
            <a:solidFill>
              <a:schemeClr val="tx1"/>
            </a:solidFill>
          </a:ln>
        </p:spPr>
        <p:txBody>
          <a:bodyPr wrap="none" rtlCol="0">
            <a:spAutoFit/>
          </a:bodyPr>
          <a:lstStyle/>
          <a:p>
            <a:pPr algn="ctr"/>
            <a:r>
              <a:rPr lang="en-US" sz="1200" b="1" u="sng" dirty="0">
                <a:latin typeface="Arial" panose="020B0604020202020204" pitchFamily="34" charset="0"/>
                <a:cs typeface="Arial" panose="020B0604020202020204" pitchFamily="34" charset="0"/>
              </a:rPr>
              <a:t>“How To” project:</a:t>
            </a:r>
          </a:p>
          <a:p>
            <a:pPr algn="ctr"/>
            <a:r>
              <a:rPr lang="en-US" sz="1200" b="1" dirty="0">
                <a:latin typeface="Arial" panose="020B0604020202020204" pitchFamily="34" charset="0"/>
                <a:cs typeface="Arial" panose="020B0604020202020204" pitchFamily="34" charset="0"/>
              </a:rPr>
              <a:t>Lead AA and Volunteers</a:t>
            </a:r>
          </a:p>
        </p:txBody>
      </p:sp>
      <p:sp>
        <p:nvSpPr>
          <p:cNvPr id="7" name="TextBox 6"/>
          <p:cNvSpPr txBox="1"/>
          <p:nvPr/>
        </p:nvSpPr>
        <p:spPr>
          <a:xfrm>
            <a:off x="254020" y="141718"/>
            <a:ext cx="2062488" cy="276999"/>
          </a:xfrm>
          <a:prstGeom prst="rect">
            <a:avLst/>
          </a:prstGeom>
          <a:noFill/>
          <a:ln>
            <a:solidFill>
              <a:schemeClr val="tx1"/>
            </a:solidFill>
          </a:ln>
        </p:spPr>
        <p:txBody>
          <a:bodyPr wrap="none" rtlCol="0">
            <a:spAutoFit/>
          </a:bodyPr>
          <a:lstStyle/>
          <a:p>
            <a:pPr algn="ctr"/>
            <a:r>
              <a:rPr lang="en-US" sz="1200" b="1" dirty="0">
                <a:latin typeface="Arial" pitchFamily="34" charset="0"/>
                <a:cs typeface="Arial" pitchFamily="34" charset="0"/>
              </a:rPr>
              <a:t>4</a:t>
            </a:r>
            <a:r>
              <a:rPr lang="en-US" sz="1200" b="1" baseline="30000" dirty="0">
                <a:latin typeface="Arial" pitchFamily="34" charset="0"/>
                <a:cs typeface="Arial" pitchFamily="34" charset="0"/>
              </a:rPr>
              <a:t>th</a:t>
            </a:r>
            <a:r>
              <a:rPr lang="en-US" sz="1200" b="1" dirty="0">
                <a:latin typeface="Arial" pitchFamily="34" charset="0"/>
                <a:cs typeface="Arial" pitchFamily="34" charset="0"/>
              </a:rPr>
              <a:t> grade AA: Immigration</a:t>
            </a:r>
          </a:p>
        </p:txBody>
      </p:sp>
      <p:pic>
        <p:nvPicPr>
          <p:cNvPr id="8" name="Picture 2" descr="C:\Users\terita\Pictures\2014_04_27\IMG_771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39473" y="3192006"/>
            <a:ext cx="1331053" cy="998993"/>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9" name="Content Placeholder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19400" y="4485386"/>
            <a:ext cx="1365524" cy="1004857"/>
          </a:xfrm>
          <a:prstGeom prst="rect">
            <a:avLst/>
          </a:prstGeom>
          <a:ln w="38100">
            <a:noFill/>
          </a:ln>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04838" y="5715000"/>
            <a:ext cx="1360562" cy="1020422"/>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44802" y="3192006"/>
            <a:ext cx="1340122" cy="998993"/>
          </a:xfrm>
          <a:prstGeom prst="rect">
            <a:avLst/>
          </a:prstGeom>
          <a:ln w="28575">
            <a:noFill/>
          </a:ln>
        </p:spPr>
      </p:pic>
      <p:sp>
        <p:nvSpPr>
          <p:cNvPr id="12" name="TextBox 11"/>
          <p:cNvSpPr txBox="1"/>
          <p:nvPr/>
        </p:nvSpPr>
        <p:spPr>
          <a:xfrm>
            <a:off x="381000" y="2325354"/>
            <a:ext cx="628698"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Step 2</a:t>
            </a:r>
          </a:p>
        </p:txBody>
      </p:sp>
      <p:sp>
        <p:nvSpPr>
          <p:cNvPr id="13" name="TextBox 12"/>
          <p:cNvSpPr txBox="1"/>
          <p:nvPr/>
        </p:nvSpPr>
        <p:spPr>
          <a:xfrm>
            <a:off x="381000" y="1081756"/>
            <a:ext cx="628698"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Step 1</a:t>
            </a:r>
          </a:p>
        </p:txBody>
      </p:sp>
      <p:sp>
        <p:nvSpPr>
          <p:cNvPr id="14" name="TextBox 13"/>
          <p:cNvSpPr txBox="1"/>
          <p:nvPr/>
        </p:nvSpPr>
        <p:spPr>
          <a:xfrm>
            <a:off x="394855" y="4854522"/>
            <a:ext cx="628698"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Step 4</a:t>
            </a:r>
          </a:p>
        </p:txBody>
      </p:sp>
      <p:sp>
        <p:nvSpPr>
          <p:cNvPr id="15" name="TextBox 14"/>
          <p:cNvSpPr txBox="1"/>
          <p:nvPr/>
        </p:nvSpPr>
        <p:spPr>
          <a:xfrm>
            <a:off x="381000" y="3553002"/>
            <a:ext cx="628698"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Step 3</a:t>
            </a:r>
          </a:p>
        </p:txBody>
      </p:sp>
      <p:sp>
        <p:nvSpPr>
          <p:cNvPr id="16" name="TextBox 15"/>
          <p:cNvSpPr txBox="1"/>
          <p:nvPr/>
        </p:nvSpPr>
        <p:spPr>
          <a:xfrm>
            <a:off x="372389" y="6086711"/>
            <a:ext cx="628698"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Step 5</a:t>
            </a:r>
          </a:p>
        </p:txBody>
      </p:sp>
      <p:sp>
        <p:nvSpPr>
          <p:cNvPr id="17" name="TextBox 16"/>
          <p:cNvSpPr txBox="1"/>
          <p:nvPr/>
        </p:nvSpPr>
        <p:spPr>
          <a:xfrm>
            <a:off x="4640903" y="6086711"/>
            <a:ext cx="628698"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Step 6</a:t>
            </a:r>
          </a:p>
        </p:txBody>
      </p:sp>
      <p:pic>
        <p:nvPicPr>
          <p:cNvPr id="18" name="Content Placeholder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105661" y="5711504"/>
            <a:ext cx="1357005" cy="1023918"/>
          </a:xfrm>
          <a:prstGeom prst="rect">
            <a:avLst/>
          </a:prstGeom>
          <a:ln w="76200">
            <a:noFill/>
          </a:ln>
        </p:spPr>
      </p:pic>
      <p:pic>
        <p:nvPicPr>
          <p:cNvPr id="19" name="Picture 5" descr="https://encrypted-tbn2.gstatic.com/images?q=tbn:ANd9GcQmmYhDwEh-gxQLo_T6Yk4SnqgudzQtC3tQ7LHwZiW6ejuKq2vDxA"/>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51319" y="4495798"/>
            <a:ext cx="1327635" cy="994445"/>
          </a:xfrm>
          <a:prstGeom prst="rect">
            <a:avLst/>
          </a:prstGeom>
          <a:noFill/>
          <a:ln w="28575">
            <a:noFill/>
          </a:ln>
          <a:extLst>
            <a:ext uri="{909E8E84-426E-40DD-AFC4-6F175D3DCCD1}">
              <a14:hiddenFill xmlns:a14="http://schemas.microsoft.com/office/drawing/2010/main">
                <a:solidFill>
                  <a:srgbClr val="FFFFFF"/>
                </a:solidFill>
              </a14:hiddenFill>
            </a:ext>
          </a:extLst>
        </p:spPr>
      </p:pic>
      <p:pic>
        <p:nvPicPr>
          <p:cNvPr id="20" name="Picture 19" descr="http://www.thewritingpenstore.com/Images/Colored-pencils.jp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22864" r="21035"/>
          <a:stretch/>
        </p:blipFill>
        <p:spPr bwMode="auto">
          <a:xfrm>
            <a:off x="5429649" y="5714213"/>
            <a:ext cx="1515964" cy="1021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3615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xtBox 10"/>
          <p:cNvSpPr txBox="1"/>
          <p:nvPr/>
        </p:nvSpPr>
        <p:spPr>
          <a:xfrm>
            <a:off x="515132" y="1066800"/>
            <a:ext cx="7371568" cy="5170646"/>
          </a:xfrm>
          <a:prstGeom prst="rect">
            <a:avLst/>
          </a:prstGeom>
          <a:noFill/>
        </p:spPr>
        <p:txBody>
          <a:bodyPr wrap="square" rtlCol="0">
            <a:spAutoFit/>
          </a:bodyPr>
          <a:lstStyle/>
          <a:p>
            <a:r>
              <a:rPr lang="en-US" sz="1000" b="1" dirty="0">
                <a:latin typeface="Arial" panose="020B0604020202020204" pitchFamily="34" charset="0"/>
                <a:cs typeface="Arial" panose="020B0604020202020204" pitchFamily="34" charset="0"/>
              </a:rPr>
              <a:t>Project is done in classroom; please arrive 20-minutes early for TRAINING and to help set-up.  Actual project is 1-hour.</a:t>
            </a:r>
          </a:p>
          <a:p>
            <a:endParaRPr lang="en-US" sz="1000" b="1" dirty="0">
              <a:latin typeface="Arial" panose="020B0604020202020204" pitchFamily="34" charset="0"/>
              <a:cs typeface="Arial" panose="020B0604020202020204" pitchFamily="34" charset="0"/>
            </a:endParaRPr>
          </a:p>
          <a:p>
            <a:r>
              <a:rPr lang="en-US" sz="1000" b="1" dirty="0">
                <a:latin typeface="Arial" panose="020B0604020202020204" pitchFamily="34" charset="0"/>
                <a:cs typeface="Arial" panose="020B0604020202020204" pitchFamily="34" charset="0"/>
              </a:rPr>
              <a:t>Students will create a Pop-Up Statue of Liberty against a night time scene of fireworks.</a:t>
            </a:r>
          </a:p>
          <a:p>
            <a:pPr marL="342900" indent="-342900">
              <a:buFont typeface="+mj-lt"/>
              <a:buAutoNum type="arabicPeriod"/>
            </a:pPr>
            <a:endParaRPr lang="en-US" sz="1000" b="1" u="sng" dirty="0">
              <a:latin typeface="Arial" panose="020B0604020202020204" pitchFamily="34" charset="0"/>
              <a:cs typeface="Arial" panose="020B0604020202020204" pitchFamily="34" charset="0"/>
            </a:endParaRPr>
          </a:p>
          <a:p>
            <a:pPr marL="342900" indent="-342900">
              <a:buFont typeface="+mj-lt"/>
              <a:buAutoNum type="arabicPeriod"/>
            </a:pPr>
            <a:endParaRPr lang="en-US" sz="1000" b="1" u="sng" dirty="0">
              <a:latin typeface="Arial" panose="020B0604020202020204" pitchFamily="34" charset="0"/>
              <a:cs typeface="Arial" panose="020B0604020202020204" pitchFamily="34" charset="0"/>
            </a:endParaRPr>
          </a:p>
          <a:p>
            <a:r>
              <a:rPr lang="en-US" sz="1000" b="1" u="sng" dirty="0">
                <a:latin typeface="Arial Black" panose="020B0A04020102020204" pitchFamily="34" charset="0"/>
                <a:cs typeface="Arial" panose="020B0604020202020204" pitchFamily="34" charset="0"/>
              </a:rPr>
              <a:t>SET UP:</a:t>
            </a:r>
          </a:p>
          <a:p>
            <a:endParaRPr lang="en-US" sz="1000" u="sng" dirty="0">
              <a:latin typeface="Arial" panose="020B0604020202020204" pitchFamily="34" charset="0"/>
              <a:cs typeface="Arial" panose="020B0604020202020204" pitchFamily="34" charset="0"/>
            </a:endParaRPr>
          </a:p>
          <a:p>
            <a:pPr lvl="1"/>
            <a:r>
              <a:rPr lang="en-US" sz="1000" b="1" u="sng" dirty="0">
                <a:latin typeface="Arial" panose="020B0604020202020204" pitchFamily="34" charset="0"/>
                <a:cs typeface="Arial" panose="020B0604020202020204" pitchFamily="34" charset="0"/>
              </a:rPr>
              <a:t>(3) Volunteers need to create the Liberty KIT:  each student gets (1)</a:t>
            </a:r>
          </a:p>
          <a:p>
            <a:pPr lvl="2"/>
            <a:endParaRPr lang="en-US" sz="1000" b="1" dirty="0">
              <a:latin typeface="Arial" panose="020B0604020202020204" pitchFamily="34" charset="0"/>
              <a:cs typeface="Arial" panose="020B0604020202020204" pitchFamily="34" charset="0"/>
            </a:endParaRPr>
          </a:p>
          <a:p>
            <a:pPr lvl="2"/>
            <a:r>
              <a:rPr lang="en-US" sz="1000" b="1" dirty="0">
                <a:latin typeface="Arial" panose="020B0604020202020204" pitchFamily="34" charset="0"/>
                <a:cs typeface="Arial" panose="020B0604020202020204" pitchFamily="34" charset="0"/>
              </a:rPr>
              <a:t>Inside of (1) BLACK OFFICE FOLDER the following items need to be placed</a:t>
            </a:r>
          </a:p>
          <a:p>
            <a:pPr marL="2171700" lvl="4" indent="-342900">
              <a:buFont typeface="Arial" panose="020B0604020202020204" pitchFamily="34" charset="0"/>
              <a:buChar char="•"/>
            </a:pPr>
            <a:r>
              <a:rPr lang="en-US" sz="1000" dirty="0">
                <a:latin typeface="Arial" panose="020B0604020202020204" pitchFamily="34" charset="0"/>
                <a:cs typeface="Arial" panose="020B0604020202020204" pitchFamily="34" charset="0"/>
              </a:rPr>
              <a:t>(1) GREEN Statue of Liberty pop-up </a:t>
            </a:r>
          </a:p>
          <a:p>
            <a:pPr marL="2171700" lvl="4" indent="-342900">
              <a:buFont typeface="Arial" panose="020B0604020202020204" pitchFamily="34" charset="0"/>
              <a:buChar char="•"/>
            </a:pPr>
            <a:r>
              <a:rPr lang="en-US" sz="1000" dirty="0">
                <a:latin typeface="Arial" panose="020B0604020202020204" pitchFamily="34" charset="0"/>
                <a:cs typeface="Arial" panose="020B0604020202020204" pitchFamily="34" charset="0"/>
              </a:rPr>
              <a:t>(1) “Talents &amp; Ability” sheet</a:t>
            </a:r>
          </a:p>
          <a:p>
            <a:pPr marL="2171700" lvl="4" indent="-342900">
              <a:buFont typeface="Arial" panose="020B0604020202020204" pitchFamily="34" charset="0"/>
              <a:buChar char="•"/>
            </a:pPr>
            <a:r>
              <a:rPr lang="en-US" sz="1000" dirty="0">
                <a:latin typeface="Arial" panose="020B0604020202020204" pitchFamily="34" charset="0"/>
                <a:cs typeface="Arial" panose="020B0604020202020204" pitchFamily="34" charset="0"/>
              </a:rPr>
              <a:t>(1) RED or BLUE piece of construction paper</a:t>
            </a:r>
          </a:p>
          <a:p>
            <a:pPr marL="2171700" lvl="4" indent="-342900">
              <a:buFont typeface="Arial" panose="020B0604020202020204" pitchFamily="34" charset="0"/>
              <a:buChar char="•"/>
            </a:pPr>
            <a:r>
              <a:rPr lang="en-US" sz="1000" dirty="0">
                <a:latin typeface="Arial" panose="020B0604020202020204" pitchFamily="34" charset="0"/>
                <a:cs typeface="Arial" panose="020B0604020202020204" pitchFamily="34" charset="0"/>
              </a:rPr>
              <a:t>(1) SUITCASE</a:t>
            </a:r>
          </a:p>
          <a:p>
            <a:endParaRPr lang="en-US" sz="1000" u="sng" dirty="0">
              <a:latin typeface="Arial" panose="020B0604020202020204" pitchFamily="34" charset="0"/>
              <a:cs typeface="Arial" panose="020B0604020202020204" pitchFamily="34" charset="0"/>
            </a:endParaRPr>
          </a:p>
          <a:p>
            <a:pPr lvl="1"/>
            <a:r>
              <a:rPr lang="en-US" sz="1000" b="1" u="sng" dirty="0">
                <a:latin typeface="Arial" panose="020B0604020202020204" pitchFamily="34" charset="0"/>
                <a:cs typeface="Arial" panose="020B0604020202020204" pitchFamily="34" charset="0"/>
              </a:rPr>
              <a:t>(1-2) Volunteers</a:t>
            </a:r>
          </a:p>
          <a:p>
            <a:pPr marL="1143000" lvl="2" indent="-228600">
              <a:buFont typeface="+mj-lt"/>
              <a:buAutoNum type="arabicPeriod"/>
            </a:pPr>
            <a:endParaRPr lang="en-US" sz="1000" u="sng" dirty="0">
              <a:latin typeface="Arial" panose="020B0604020202020204" pitchFamily="34" charset="0"/>
              <a:cs typeface="Arial" panose="020B0604020202020204" pitchFamily="34" charset="0"/>
            </a:endParaRPr>
          </a:p>
          <a:p>
            <a:pPr marL="1143000" lvl="2" indent="-228600">
              <a:buFont typeface="+mj-lt"/>
              <a:buAutoNum type="arabicPeriod"/>
            </a:pPr>
            <a:r>
              <a:rPr lang="en-US" sz="1000" u="sng" dirty="0">
                <a:latin typeface="Arial" panose="020B0604020202020204" pitchFamily="34" charset="0"/>
                <a:cs typeface="Arial" panose="020B0604020202020204" pitchFamily="34" charset="0"/>
              </a:rPr>
              <a:t>Get (6) PLASTIC CONTAINERS</a:t>
            </a:r>
            <a:r>
              <a:rPr lang="en-US" sz="1000" dirty="0">
                <a:latin typeface="Arial" panose="020B0604020202020204" pitchFamily="34" charset="0"/>
                <a:cs typeface="Arial" panose="020B0604020202020204" pitchFamily="34" charset="0"/>
              </a:rPr>
              <a:t>:</a:t>
            </a:r>
          </a:p>
          <a:p>
            <a:pPr marL="1600200" lvl="3" indent="-228600">
              <a:buFont typeface="+mj-lt"/>
              <a:buAutoNum type="arabicPeriod"/>
            </a:pPr>
            <a:r>
              <a:rPr lang="en-US" sz="1000" dirty="0">
                <a:latin typeface="Arial" panose="020B0604020202020204" pitchFamily="34" charset="0"/>
                <a:cs typeface="Arial" panose="020B0604020202020204" pitchFamily="34" charset="0"/>
              </a:rPr>
              <a:t>Fill all with handfuls of puzzle pieces; at least 1-container per 5-6 students. </a:t>
            </a:r>
          </a:p>
          <a:p>
            <a:pPr marL="1600200" lvl="3" indent="-228600">
              <a:buFont typeface="+mj-lt"/>
              <a:buAutoNum type="arabicPeriod"/>
            </a:pPr>
            <a:r>
              <a:rPr lang="en-US" sz="1000" dirty="0">
                <a:latin typeface="Arial" panose="020B0604020202020204" pitchFamily="34" charset="0"/>
                <a:cs typeface="Arial" panose="020B0604020202020204" pitchFamily="34" charset="0"/>
              </a:rPr>
              <a:t>Place in the center of their desks.  If a lot of students (large tables) place two containers.</a:t>
            </a:r>
          </a:p>
          <a:p>
            <a:pPr marL="1143000" lvl="2" indent="-228600">
              <a:buFont typeface="+mj-lt"/>
              <a:buAutoNum type="arabicPeriod"/>
            </a:pPr>
            <a:endParaRPr lang="en-US" sz="1000" u="sng" dirty="0">
              <a:latin typeface="Arial" panose="020B0604020202020204" pitchFamily="34" charset="0"/>
              <a:cs typeface="Arial" panose="020B0604020202020204" pitchFamily="34" charset="0"/>
            </a:endParaRPr>
          </a:p>
          <a:p>
            <a:pPr marL="1143000" lvl="2" indent="-228600">
              <a:buFont typeface="+mj-lt"/>
              <a:buAutoNum type="arabicPeriod"/>
            </a:pPr>
            <a:r>
              <a:rPr lang="en-US" sz="1000" u="sng" dirty="0">
                <a:latin typeface="Arial" panose="020B0604020202020204" pitchFamily="34" charset="0"/>
                <a:cs typeface="Arial" panose="020B0604020202020204" pitchFamily="34" charset="0"/>
              </a:rPr>
              <a:t>OIL PASTEL CRAYONS, (12) containers:</a:t>
            </a:r>
            <a:r>
              <a:rPr lang="en-US" sz="1000" dirty="0">
                <a:latin typeface="Arial" panose="020B0604020202020204" pitchFamily="34" charset="0"/>
                <a:cs typeface="Arial" panose="020B0604020202020204" pitchFamily="34" charset="0"/>
              </a:rPr>
              <a:t>   Pass them all out, about 1 per 5 students.</a:t>
            </a:r>
            <a:endParaRPr lang="en-US" sz="1000" u="sng" dirty="0">
              <a:latin typeface="Arial" panose="020B0604020202020204" pitchFamily="34" charset="0"/>
              <a:cs typeface="Arial" panose="020B0604020202020204" pitchFamily="34" charset="0"/>
            </a:endParaRPr>
          </a:p>
          <a:p>
            <a:pPr marL="1143000" lvl="2" indent="-228600">
              <a:buFont typeface="+mj-lt"/>
              <a:buAutoNum type="arabicPeriod"/>
            </a:pPr>
            <a:endParaRPr lang="en-US" sz="1000" u="sng" dirty="0">
              <a:latin typeface="Arial" panose="020B0604020202020204" pitchFamily="34" charset="0"/>
              <a:cs typeface="Arial" panose="020B0604020202020204" pitchFamily="34" charset="0"/>
            </a:endParaRPr>
          </a:p>
          <a:p>
            <a:pPr marL="1143000" lvl="2" indent="-228600">
              <a:buFont typeface="+mj-lt"/>
              <a:buAutoNum type="arabicPeriod"/>
            </a:pPr>
            <a:r>
              <a:rPr lang="en-US" sz="1000" u="sng" dirty="0">
                <a:latin typeface="Arial" panose="020B0604020202020204" pitchFamily="34" charset="0"/>
                <a:cs typeface="Arial" panose="020B0604020202020204" pitchFamily="34" charset="0"/>
              </a:rPr>
              <a:t>BLACK INK PEN:</a:t>
            </a:r>
            <a:r>
              <a:rPr lang="en-US" sz="1000" dirty="0">
                <a:latin typeface="Arial" panose="020B0604020202020204" pitchFamily="34" charset="0"/>
                <a:cs typeface="Arial" panose="020B0604020202020204" pitchFamily="34" charset="0"/>
              </a:rPr>
              <a:t>  Each student gets (1) </a:t>
            </a:r>
            <a:r>
              <a:rPr lang="en-US" sz="1000" b="1" dirty="0">
                <a:solidFill>
                  <a:srgbClr val="FF0000"/>
                </a:solidFill>
                <a:latin typeface="Arial" panose="020B0604020202020204" pitchFamily="34" charset="0"/>
                <a:cs typeface="Arial" panose="020B0604020202020204" pitchFamily="34" charset="0"/>
              </a:rPr>
              <a:t>and</a:t>
            </a:r>
            <a:r>
              <a:rPr lang="en-US" sz="1000" dirty="0">
                <a:solidFill>
                  <a:srgbClr val="FF0000"/>
                </a:solidFill>
                <a:latin typeface="Arial" panose="020B0604020202020204" pitchFamily="34" charset="0"/>
                <a:cs typeface="Arial" panose="020B0604020202020204" pitchFamily="34" charset="0"/>
              </a:rPr>
              <a:t> </a:t>
            </a:r>
            <a:r>
              <a:rPr lang="en-US" sz="1000" b="1" dirty="0">
                <a:solidFill>
                  <a:srgbClr val="FF0000"/>
                </a:solidFill>
                <a:latin typeface="Arial" panose="020B0604020202020204" pitchFamily="34" charset="0"/>
                <a:cs typeface="Arial" panose="020B0604020202020204" pitchFamily="34" charset="0"/>
              </a:rPr>
              <a:t>remember to collect at the very end.</a:t>
            </a:r>
          </a:p>
          <a:p>
            <a:pPr marL="342900" indent="-342900">
              <a:buFont typeface="+mj-lt"/>
              <a:buAutoNum type="arabicPeriod"/>
            </a:pPr>
            <a:endParaRPr lang="en-US" sz="1000" dirty="0">
              <a:latin typeface="Arial" panose="020B0604020202020204" pitchFamily="34" charset="0"/>
              <a:cs typeface="Arial" panose="020B0604020202020204" pitchFamily="34" charset="0"/>
            </a:endParaRPr>
          </a:p>
          <a:p>
            <a:pPr lvl="1"/>
            <a:endParaRPr lang="en-US" sz="1000" u="sng" dirty="0">
              <a:latin typeface="Arial" panose="020B0604020202020204" pitchFamily="34" charset="0"/>
              <a:cs typeface="Arial" panose="020B0604020202020204" pitchFamily="34" charset="0"/>
            </a:endParaRPr>
          </a:p>
          <a:p>
            <a:pPr lvl="1"/>
            <a:endParaRPr lang="en-US" sz="1000" b="1" u="sng" dirty="0">
              <a:latin typeface="Arial" panose="020B0604020202020204" pitchFamily="34" charset="0"/>
              <a:cs typeface="Arial" panose="020B0604020202020204" pitchFamily="34" charset="0"/>
            </a:endParaRPr>
          </a:p>
          <a:p>
            <a:endParaRPr lang="en-US" sz="1000" u="sng" dirty="0">
              <a:latin typeface="Arial" panose="020B0604020202020204" pitchFamily="34" charset="0"/>
              <a:cs typeface="Arial" panose="020B0604020202020204" pitchFamily="34" charset="0"/>
            </a:endParaRPr>
          </a:p>
          <a:p>
            <a:r>
              <a:rPr lang="en-US" sz="1000" u="sng" dirty="0">
                <a:latin typeface="Arial Black" panose="020B0A04020102020204" pitchFamily="34" charset="0"/>
                <a:cs typeface="Arial" panose="020B0604020202020204" pitchFamily="34" charset="0"/>
              </a:rPr>
              <a:t>INTRODUCTION</a:t>
            </a:r>
            <a:r>
              <a:rPr lang="en-US" sz="1000" dirty="0">
                <a:latin typeface="Arial Black" panose="020B0A04020102020204" pitchFamily="34" charset="0"/>
                <a:cs typeface="Arial" panose="020B0604020202020204" pitchFamily="34" charset="0"/>
              </a:rPr>
              <a:t>: </a:t>
            </a:r>
            <a:r>
              <a:rPr lang="en-US" sz="1000" b="1" dirty="0">
                <a:latin typeface="Arial Black" panose="020B0A04020102020204" pitchFamily="34" charset="0"/>
                <a:cs typeface="Arial" panose="020B0604020202020204" pitchFamily="34" charset="0"/>
              </a:rPr>
              <a:t> </a:t>
            </a:r>
          </a:p>
          <a:p>
            <a:endParaRPr lang="en-US" sz="1000" b="1" dirty="0">
              <a:latin typeface="Arial Black" panose="020B0A04020102020204" pitchFamily="34" charset="0"/>
              <a:cs typeface="Arial" panose="020B0604020202020204" pitchFamily="34" charset="0"/>
            </a:endParaRPr>
          </a:p>
          <a:p>
            <a:pPr lvl="1"/>
            <a:r>
              <a:rPr lang="en-US" sz="1000" b="1" dirty="0">
                <a:latin typeface="Arial" panose="020B0604020202020204" pitchFamily="34" charset="0"/>
                <a:cs typeface="Arial" panose="020B0604020202020204" pitchFamily="34" charset="0"/>
              </a:rPr>
              <a:t>Students will see an Immigration PowerPoint and learn about Paper Engineer, Robert </a:t>
            </a:r>
            <a:r>
              <a:rPr lang="en-US" sz="1000" b="1" dirty="0" err="1">
                <a:latin typeface="Arial" panose="020B0604020202020204" pitchFamily="34" charset="0"/>
                <a:cs typeface="Arial" panose="020B0604020202020204" pitchFamily="34" charset="0"/>
              </a:rPr>
              <a:t>Sabuda</a:t>
            </a:r>
            <a:r>
              <a:rPr lang="en-US" sz="1000" b="1" dirty="0">
                <a:latin typeface="Arial" panose="020B0604020202020204" pitchFamily="34" charset="0"/>
                <a:cs typeface="Arial" panose="020B0604020202020204" pitchFamily="34" charset="0"/>
              </a:rPr>
              <a:t> (10-15 minutes)</a:t>
            </a:r>
            <a:endParaRPr lang="en-US" sz="1000" dirty="0">
              <a:latin typeface="Arial" panose="020B0604020202020204" pitchFamily="34" charset="0"/>
              <a:cs typeface="Arial" panose="020B0604020202020204" pitchFamily="34" charset="0"/>
            </a:endParaRPr>
          </a:p>
          <a:p>
            <a:pPr lvl="1"/>
            <a:endParaRPr lang="en-US" sz="1000" b="1" u="sng" dirty="0">
              <a:latin typeface="Arial" panose="020B0604020202020204" pitchFamily="34" charset="0"/>
              <a:cs typeface="Arial" panose="020B0604020202020204" pitchFamily="34" charset="0"/>
            </a:endParaRPr>
          </a:p>
        </p:txBody>
      </p:sp>
      <p:sp>
        <p:nvSpPr>
          <p:cNvPr id="2" name="TextBox 1"/>
          <p:cNvSpPr txBox="1"/>
          <p:nvPr/>
        </p:nvSpPr>
        <p:spPr>
          <a:xfrm>
            <a:off x="460105" y="134790"/>
            <a:ext cx="1909497" cy="261610"/>
          </a:xfrm>
          <a:prstGeom prst="rect">
            <a:avLst/>
          </a:prstGeom>
          <a:noFill/>
          <a:ln>
            <a:solidFill>
              <a:schemeClr val="tx1"/>
            </a:solidFill>
          </a:ln>
        </p:spPr>
        <p:txBody>
          <a:bodyPr wrap="none" rtlCol="0">
            <a:spAutoFit/>
          </a:bodyPr>
          <a:lstStyle/>
          <a:p>
            <a:pPr algn="ctr"/>
            <a:r>
              <a:rPr lang="en-US" sz="1100" b="1" dirty="0">
                <a:latin typeface="Arial" pitchFamily="34" charset="0"/>
                <a:cs typeface="Arial" pitchFamily="34" charset="0"/>
              </a:rPr>
              <a:t>4</a:t>
            </a:r>
            <a:r>
              <a:rPr lang="en-US" sz="1100" b="1" baseline="30000" dirty="0">
                <a:latin typeface="Arial" pitchFamily="34" charset="0"/>
                <a:cs typeface="Arial" pitchFamily="34" charset="0"/>
              </a:rPr>
              <a:t>th</a:t>
            </a:r>
            <a:r>
              <a:rPr lang="en-US" sz="1100" b="1" dirty="0">
                <a:latin typeface="Arial" pitchFamily="34" charset="0"/>
                <a:cs typeface="Arial" pitchFamily="34" charset="0"/>
              </a:rPr>
              <a:t> grade AA: Immigration</a:t>
            </a:r>
          </a:p>
        </p:txBody>
      </p:sp>
      <p:sp>
        <p:nvSpPr>
          <p:cNvPr id="5" name="TextBox 4"/>
          <p:cNvSpPr txBox="1"/>
          <p:nvPr/>
        </p:nvSpPr>
        <p:spPr>
          <a:xfrm>
            <a:off x="7483688" y="170868"/>
            <a:ext cx="1351653" cy="430887"/>
          </a:xfrm>
          <a:prstGeom prst="rect">
            <a:avLst/>
          </a:prstGeom>
          <a:noFill/>
          <a:ln>
            <a:solidFill>
              <a:schemeClr val="tx1"/>
            </a:solidFill>
          </a:ln>
        </p:spPr>
        <p:txBody>
          <a:bodyPr wrap="none" rtlCol="0">
            <a:spAutoFit/>
          </a:bodyPr>
          <a:lstStyle/>
          <a:p>
            <a:pPr algn="ctr"/>
            <a:r>
              <a:rPr lang="en-US" sz="1100" b="1" u="sng" dirty="0">
                <a:latin typeface="Arial" panose="020B0604020202020204" pitchFamily="34" charset="0"/>
                <a:cs typeface="Arial" panose="020B0604020202020204" pitchFamily="34" charset="0"/>
              </a:rPr>
              <a:t>Volunteer Duties:</a:t>
            </a:r>
          </a:p>
          <a:p>
            <a:pPr algn="ctr"/>
            <a:r>
              <a:rPr lang="en-US" sz="1100" b="1" dirty="0">
                <a:latin typeface="Arial" panose="020B0604020202020204" pitchFamily="34" charset="0"/>
                <a:cs typeface="Arial" panose="020B0604020202020204" pitchFamily="34" charset="0"/>
              </a:rPr>
              <a:t>1 of 2</a:t>
            </a:r>
          </a:p>
        </p:txBody>
      </p:sp>
      <p:pic>
        <p:nvPicPr>
          <p:cNvPr id="7" name="Picture 6" descr="C:\Users\terita\Pictures\2014_04_24\IMG_769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1600200"/>
            <a:ext cx="1638300" cy="218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192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xtBox 10"/>
          <p:cNvSpPr txBox="1"/>
          <p:nvPr/>
        </p:nvSpPr>
        <p:spPr>
          <a:xfrm>
            <a:off x="117007" y="914400"/>
            <a:ext cx="8534400" cy="6063198"/>
          </a:xfrm>
          <a:prstGeom prst="rect">
            <a:avLst/>
          </a:prstGeom>
          <a:noFill/>
        </p:spPr>
        <p:txBody>
          <a:bodyPr wrap="square" rtlCol="0">
            <a:spAutoFit/>
          </a:bodyPr>
          <a:lstStyle/>
          <a:p>
            <a:r>
              <a:rPr lang="en-US" sz="1000" b="1" u="sng" dirty="0">
                <a:latin typeface="Arial" panose="020B0604020202020204" pitchFamily="34" charset="0"/>
                <a:cs typeface="Arial" panose="020B0604020202020204" pitchFamily="34" charset="0"/>
              </a:rPr>
              <a:t>PROJECT:</a:t>
            </a:r>
          </a:p>
          <a:p>
            <a:pPr lvl="2"/>
            <a:r>
              <a:rPr lang="en-US" sz="800" b="1" u="sng" dirty="0">
                <a:latin typeface="Arial" panose="020B0604020202020204" pitchFamily="34" charset="0"/>
                <a:cs typeface="Arial" panose="020B0604020202020204" pitchFamily="34" charset="0"/>
              </a:rPr>
              <a:t>STEP 1:  (8 minutes)</a:t>
            </a:r>
          </a:p>
          <a:p>
            <a:pPr lvl="3"/>
            <a:r>
              <a:rPr lang="en-US" sz="800" b="1" u="sng" dirty="0">
                <a:solidFill>
                  <a:schemeClr val="bg1"/>
                </a:solidFill>
                <a:latin typeface="Arial" panose="020B0604020202020204" pitchFamily="34" charset="0"/>
                <a:cs typeface="Arial" panose="020B0604020202020204" pitchFamily="34" charset="0"/>
              </a:rPr>
              <a:t>Students DRAW FIREWORKS</a:t>
            </a:r>
          </a:p>
          <a:p>
            <a:pPr marL="1600200" lvl="3" indent="-228600">
              <a:buFont typeface="+mj-lt"/>
              <a:buAutoNum type="arabicPeriod"/>
            </a:pPr>
            <a:r>
              <a:rPr lang="en-US" sz="800" dirty="0">
                <a:latin typeface="Arial" pitchFamily="34" charset="0"/>
                <a:cs typeface="Arial" pitchFamily="34" charset="0"/>
              </a:rPr>
              <a:t>Suggest dotes, dashes, shooting fireworks, smudge the colors, make it look like the Grand Finale!!!  </a:t>
            </a:r>
          </a:p>
          <a:p>
            <a:pPr marL="1600200" lvl="3" indent="-228600">
              <a:buFont typeface="+mj-lt"/>
              <a:buAutoNum type="arabicPeriod"/>
            </a:pPr>
            <a:r>
              <a:rPr lang="en-US" sz="800" dirty="0">
                <a:latin typeface="Arial" pitchFamily="34" charset="0"/>
                <a:cs typeface="Arial" pitchFamily="34" charset="0"/>
              </a:rPr>
              <a:t>The fireworks should be drawn on the INSIDE of the black office folder, either side.</a:t>
            </a:r>
          </a:p>
          <a:p>
            <a:pPr marL="1600200" lvl="3" indent="-228600">
              <a:buFont typeface="+mj-lt"/>
              <a:buAutoNum type="arabicPeriod"/>
            </a:pPr>
            <a:r>
              <a:rPr lang="en-US" sz="800" dirty="0">
                <a:latin typeface="Arial" pitchFamily="34" charset="0"/>
                <a:cs typeface="Arial" pitchFamily="34" charset="0"/>
              </a:rPr>
              <a:t>Once done… HAND OUT WIPIES to clean their hands! </a:t>
            </a:r>
          </a:p>
          <a:p>
            <a:pPr lvl="1"/>
            <a:endParaRPr lang="en-US" sz="800" b="1" dirty="0">
              <a:latin typeface="Arial" pitchFamily="34" charset="0"/>
              <a:cs typeface="Arial" pitchFamily="34" charset="0"/>
            </a:endParaRPr>
          </a:p>
          <a:p>
            <a:pPr lvl="1"/>
            <a:endParaRPr lang="en-US" sz="800" b="1" dirty="0">
              <a:latin typeface="Arial" pitchFamily="34" charset="0"/>
              <a:cs typeface="Arial" pitchFamily="34" charset="0"/>
            </a:endParaRPr>
          </a:p>
          <a:p>
            <a:pPr lvl="2"/>
            <a:r>
              <a:rPr lang="en-US" sz="800" b="1" u="sng" dirty="0">
                <a:latin typeface="Arial" pitchFamily="34" charset="0"/>
                <a:cs typeface="Arial" pitchFamily="34" charset="0"/>
              </a:rPr>
              <a:t>STEP 2:  (10-12 minutes)</a:t>
            </a:r>
          </a:p>
          <a:p>
            <a:pPr lvl="3"/>
            <a:r>
              <a:rPr lang="en-US" sz="800" b="1" u="sng" dirty="0">
                <a:latin typeface="Arial" pitchFamily="34" charset="0"/>
                <a:cs typeface="Arial" pitchFamily="34" charset="0"/>
              </a:rPr>
              <a:t>CUT OUT PAPER STATUE OF LIBERTY and GLUE (3) PIECES TO FIREWORKS SCENE</a:t>
            </a:r>
          </a:p>
          <a:p>
            <a:pPr marL="1600200" lvl="3" indent="-228600">
              <a:buFont typeface="+mj-lt"/>
              <a:buAutoNum type="arabicPeriod"/>
            </a:pPr>
            <a:r>
              <a:rPr lang="en-US" sz="800" dirty="0">
                <a:latin typeface="Arial" pitchFamily="34" charset="0"/>
                <a:cs typeface="Arial" pitchFamily="34" charset="0"/>
              </a:rPr>
              <a:t>Students will CUT ALONG the  DOTTED LINES of their green template</a:t>
            </a:r>
          </a:p>
          <a:p>
            <a:pPr marL="1600200" lvl="3" indent="-228600">
              <a:buFont typeface="+mj-lt"/>
              <a:buAutoNum type="arabicPeriod"/>
            </a:pPr>
            <a:r>
              <a:rPr lang="en-US" sz="800" dirty="0">
                <a:latin typeface="Arial" pitchFamily="34" charset="0"/>
                <a:cs typeface="Arial" pitchFamily="34" charset="0"/>
              </a:rPr>
              <a:t>GLUE TO FRONT OF TAB ONLY. </a:t>
            </a:r>
          </a:p>
          <a:p>
            <a:pPr marL="1600200" lvl="3" indent="-228600">
              <a:buFont typeface="+mj-lt"/>
              <a:buAutoNum type="arabicPeriod"/>
            </a:pPr>
            <a:r>
              <a:rPr lang="en-US" sz="800" dirty="0">
                <a:latin typeface="Arial" pitchFamily="34" charset="0"/>
                <a:cs typeface="Arial" pitchFamily="34" charset="0"/>
              </a:rPr>
              <a:t>SLIGHTLY GLUE THE PIECES above the fold, so the pop up moves freely</a:t>
            </a:r>
          </a:p>
          <a:p>
            <a:pPr marL="1600200" lvl="3" indent="-228600">
              <a:buFont typeface="+mj-lt"/>
              <a:buAutoNum type="arabicPeriod"/>
            </a:pPr>
            <a:r>
              <a:rPr lang="en-US" sz="800" dirty="0">
                <a:latin typeface="Arial" pitchFamily="34" charset="0"/>
                <a:cs typeface="Arial" pitchFamily="34" charset="0"/>
              </a:rPr>
              <a:t>Statue of Liberty (glue to the center tab)</a:t>
            </a:r>
          </a:p>
          <a:p>
            <a:pPr marL="1600200" lvl="3" indent="-228600">
              <a:buFont typeface="+mj-lt"/>
              <a:buAutoNum type="arabicPeriod"/>
            </a:pPr>
            <a:r>
              <a:rPr lang="en-US" sz="800" dirty="0">
                <a:latin typeface="Arial" pitchFamily="34" charset="0"/>
                <a:cs typeface="Arial" pitchFamily="34" charset="0"/>
              </a:rPr>
              <a:t>Torch (glue to HER right hand)</a:t>
            </a:r>
          </a:p>
          <a:p>
            <a:pPr marL="1600200" lvl="3" indent="-228600">
              <a:buFont typeface="+mj-lt"/>
              <a:buAutoNum type="arabicPeriod"/>
            </a:pPr>
            <a:r>
              <a:rPr lang="en-US" sz="800" dirty="0">
                <a:latin typeface="Arial" pitchFamily="34" charset="0"/>
                <a:cs typeface="Arial" pitchFamily="34" charset="0"/>
              </a:rPr>
              <a:t> Declaration of Independence (glue to HER left hand)</a:t>
            </a:r>
          </a:p>
          <a:p>
            <a:pPr marL="1600200" lvl="3" indent="-228600">
              <a:buFont typeface="+mj-lt"/>
              <a:buAutoNum type="arabicPeriod"/>
            </a:pPr>
            <a:r>
              <a:rPr lang="en-US" sz="800" dirty="0">
                <a:latin typeface="Arial" pitchFamily="34" charset="0"/>
                <a:cs typeface="Arial" pitchFamily="34" charset="0"/>
              </a:rPr>
              <a:t>While students are cutting out the Statue of Liberty, collect and throw away paper clippings</a:t>
            </a:r>
          </a:p>
          <a:p>
            <a:pPr marL="1143000" lvl="2" indent="-228600">
              <a:buFont typeface="+mj-lt"/>
              <a:buAutoNum type="arabicPeriod"/>
            </a:pPr>
            <a:endParaRPr lang="en-US" sz="800" b="1" u="sng" dirty="0">
              <a:latin typeface="Arial" pitchFamily="34" charset="0"/>
              <a:cs typeface="Arial" pitchFamily="34" charset="0"/>
            </a:endParaRPr>
          </a:p>
          <a:p>
            <a:pPr lvl="1"/>
            <a:endParaRPr lang="en-US" sz="800" b="1" u="sng" dirty="0">
              <a:latin typeface="Arial" pitchFamily="34" charset="0"/>
              <a:cs typeface="Arial" pitchFamily="34" charset="0"/>
            </a:endParaRPr>
          </a:p>
          <a:p>
            <a:pPr lvl="2"/>
            <a:r>
              <a:rPr lang="en-US" sz="800" b="1" u="sng" dirty="0">
                <a:latin typeface="Arial" pitchFamily="34" charset="0"/>
                <a:cs typeface="Arial" pitchFamily="34" charset="0"/>
              </a:rPr>
              <a:t>STEP 3:  (5 minutes)</a:t>
            </a:r>
          </a:p>
          <a:p>
            <a:pPr lvl="3"/>
            <a:r>
              <a:rPr lang="en-US" sz="800" b="1" u="sng" dirty="0">
                <a:latin typeface="Arial" pitchFamily="34" charset="0"/>
                <a:cs typeface="Arial" pitchFamily="34" charset="0"/>
              </a:rPr>
              <a:t>SUIT CASE – Tangible ITEMS that the student  will bring with them to America</a:t>
            </a:r>
            <a:endParaRPr lang="en-US" sz="800" dirty="0">
              <a:latin typeface="Arial" panose="020B0604020202020204" pitchFamily="34" charset="0"/>
              <a:cs typeface="Arial" panose="020B0604020202020204" pitchFamily="34" charset="0"/>
            </a:endParaRPr>
          </a:p>
          <a:p>
            <a:pPr marL="1600200" lvl="3" indent="-228600">
              <a:buFont typeface="+mj-lt"/>
              <a:buAutoNum type="arabicPeriod"/>
            </a:pPr>
            <a:r>
              <a:rPr lang="en-US" sz="800" dirty="0">
                <a:latin typeface="Arial" panose="020B0604020202020204" pitchFamily="34" charset="0"/>
                <a:cs typeface="Arial" panose="020B0604020202020204" pitchFamily="34" charset="0"/>
              </a:rPr>
              <a:t>Students should use BLACK INK PEN to write down (5) things they want to put in their suitcase to bring to America.  These should all be  </a:t>
            </a:r>
            <a:r>
              <a:rPr lang="en-US" sz="800" u="sng" dirty="0">
                <a:latin typeface="Arial" pitchFamily="34" charset="0"/>
                <a:cs typeface="Arial" pitchFamily="34" charset="0"/>
              </a:rPr>
              <a:t>TANGIBLE</a:t>
            </a:r>
            <a:r>
              <a:rPr lang="en-US" sz="800" dirty="0">
                <a:latin typeface="Arial" pitchFamily="34" charset="0"/>
                <a:cs typeface="Arial" pitchFamily="34" charset="0"/>
              </a:rPr>
              <a:t> items (things you can touch).    Might have to help them get past TECH, pets, food. Make them think!!  Money – passport – medicine – photos- recipes  - TOY!</a:t>
            </a:r>
          </a:p>
          <a:p>
            <a:pPr marL="1600200" lvl="3" indent="-228600">
              <a:buFont typeface="+mj-lt"/>
              <a:buAutoNum type="arabicPeriod"/>
            </a:pPr>
            <a:r>
              <a:rPr lang="en-US" sz="800" dirty="0">
                <a:latin typeface="Arial" pitchFamily="34" charset="0"/>
                <a:cs typeface="Arial" pitchFamily="34" charset="0"/>
              </a:rPr>
              <a:t>Glue suitcase to  their  colored piece of paper (red or blue)</a:t>
            </a:r>
          </a:p>
          <a:p>
            <a:pPr marL="1600200" lvl="3" indent="-228600">
              <a:buFont typeface="+mj-lt"/>
              <a:buAutoNum type="arabicPeriod"/>
            </a:pPr>
            <a:r>
              <a:rPr lang="en-US" sz="800" dirty="0">
                <a:latin typeface="Arial" pitchFamily="34" charset="0"/>
                <a:cs typeface="Arial" pitchFamily="34" charset="0"/>
              </a:rPr>
              <a:t>Glue this entire piece inside , centered…  below Lady Liberty.</a:t>
            </a:r>
            <a:endParaRPr lang="en-US" sz="800" u="sng" dirty="0">
              <a:latin typeface="Arial" pitchFamily="34" charset="0"/>
              <a:cs typeface="Arial" pitchFamily="34" charset="0"/>
            </a:endParaRPr>
          </a:p>
          <a:p>
            <a:pPr lvl="2"/>
            <a:r>
              <a:rPr lang="en-US" sz="800" b="1" u="sng" dirty="0">
                <a:latin typeface="Arial" panose="020B0604020202020204" pitchFamily="34" charset="0"/>
                <a:cs typeface="Arial" panose="020B0604020202020204" pitchFamily="34" charset="0"/>
              </a:rPr>
              <a:t>STEP 4:  (10-minutes)</a:t>
            </a:r>
          </a:p>
          <a:p>
            <a:pPr lvl="3"/>
            <a:r>
              <a:rPr lang="en-US" sz="800" b="1" u="sng" dirty="0">
                <a:latin typeface="Arial" panose="020B0604020202020204" pitchFamily="34" charset="0"/>
                <a:cs typeface="Arial" panose="020B0604020202020204" pitchFamily="34" charset="0"/>
              </a:rPr>
              <a:t>Glue down PUZZLE PIECES</a:t>
            </a:r>
            <a:endParaRPr lang="en-US" sz="800" b="1" dirty="0">
              <a:latin typeface="Arial" pitchFamily="34" charset="0"/>
              <a:cs typeface="Arial" pitchFamily="34" charset="0"/>
            </a:endParaRPr>
          </a:p>
          <a:p>
            <a:pPr marL="1600200" lvl="3" indent="-228600">
              <a:buFont typeface="+mj-lt"/>
              <a:buAutoNum type="arabicPeriod"/>
            </a:pPr>
            <a:r>
              <a:rPr lang="en-US" sz="800" dirty="0">
                <a:latin typeface="Arial" pitchFamily="34" charset="0"/>
                <a:cs typeface="Arial" pitchFamily="34" charset="0"/>
              </a:rPr>
              <a:t>Tell students to </a:t>
            </a:r>
            <a:r>
              <a:rPr lang="en-US" sz="800" b="1" dirty="0">
                <a:latin typeface="Arial" pitchFamily="34" charset="0"/>
                <a:cs typeface="Arial" pitchFamily="34" charset="0"/>
              </a:rPr>
              <a:t>G</a:t>
            </a:r>
            <a:r>
              <a:rPr lang="en-US" sz="800" dirty="0">
                <a:latin typeface="Arial" pitchFamily="34" charset="0"/>
                <a:cs typeface="Arial" pitchFamily="34" charset="0"/>
              </a:rPr>
              <a:t>LUE FOLDER, then stick the puzzle piece down.  Don’t glue puzzle pcs.</a:t>
            </a:r>
          </a:p>
          <a:p>
            <a:pPr marL="1600200" lvl="3" indent="-228600">
              <a:buFont typeface="+mj-lt"/>
              <a:buAutoNum type="arabicPeriod"/>
            </a:pPr>
            <a:r>
              <a:rPr lang="en-US" sz="800" dirty="0">
                <a:latin typeface="Arial" pitchFamily="34" charset="0"/>
                <a:cs typeface="Arial" pitchFamily="34" charset="0"/>
              </a:rPr>
              <a:t> Pieces represent all of us… our different dreams,  ideas and how  we all fit together in U.S., sometimes not always so perfectly.</a:t>
            </a:r>
          </a:p>
          <a:p>
            <a:pPr marL="1600200" lvl="3" indent="-228600">
              <a:buFont typeface="+mj-lt"/>
              <a:buAutoNum type="arabicPeriod"/>
            </a:pPr>
            <a:r>
              <a:rPr lang="en-US" sz="800" dirty="0">
                <a:latin typeface="Arial" pitchFamily="34" charset="0"/>
                <a:cs typeface="Arial" pitchFamily="34" charset="0"/>
              </a:rPr>
              <a:t> As you look at their work, take the time to point out to the other students when you see an interesting puzzle piece on someone’s art.  Some are amazing and really do spark their interest in the details.</a:t>
            </a:r>
            <a:endParaRPr lang="en-US" sz="800" b="1" dirty="0">
              <a:latin typeface="Arial" pitchFamily="34" charset="0"/>
              <a:cs typeface="Arial" pitchFamily="34" charset="0"/>
            </a:endParaRPr>
          </a:p>
          <a:p>
            <a:pPr lvl="3"/>
            <a:endParaRPr lang="en-US" sz="800" b="1" u="sng" dirty="0">
              <a:latin typeface="Arial" pitchFamily="34" charset="0"/>
              <a:cs typeface="Arial" pitchFamily="34" charset="0"/>
            </a:endParaRPr>
          </a:p>
          <a:p>
            <a:pPr lvl="2"/>
            <a:endParaRPr lang="en-US" sz="800" b="1" u="sng" dirty="0">
              <a:latin typeface="Arial" pitchFamily="34" charset="0"/>
              <a:cs typeface="Arial" pitchFamily="34" charset="0"/>
            </a:endParaRPr>
          </a:p>
          <a:p>
            <a:pPr lvl="2"/>
            <a:r>
              <a:rPr lang="en-US" sz="800" b="1" u="sng" dirty="0">
                <a:latin typeface="Arial" pitchFamily="34" charset="0"/>
                <a:cs typeface="Arial" pitchFamily="34" charset="0"/>
              </a:rPr>
              <a:t>STEP 5:  (5+ minutes)</a:t>
            </a:r>
          </a:p>
          <a:p>
            <a:pPr lvl="2"/>
            <a:r>
              <a:rPr lang="en-US" sz="800" b="1" u="sng" dirty="0">
                <a:latin typeface="Arial" pitchFamily="34" charset="0"/>
                <a:cs typeface="Arial" pitchFamily="34" charset="0"/>
              </a:rPr>
              <a:t>Fill in “SPECIAL TALENTS and ABILITIES” page</a:t>
            </a:r>
          </a:p>
          <a:p>
            <a:pPr marL="1714500" lvl="3" indent="-342900">
              <a:buFont typeface="+mj-lt"/>
              <a:buAutoNum type="arabicPeriod"/>
            </a:pPr>
            <a:r>
              <a:rPr lang="en-US" sz="800" dirty="0">
                <a:latin typeface="Arial" panose="020B0604020202020204" pitchFamily="34" charset="0"/>
                <a:cs typeface="Arial" panose="020B0604020202020204" pitchFamily="34" charset="0"/>
              </a:rPr>
              <a:t>Student should place their name in the star</a:t>
            </a:r>
          </a:p>
          <a:p>
            <a:pPr marL="1714500" lvl="3" indent="-342900">
              <a:buFont typeface="+mj-lt"/>
              <a:buAutoNum type="arabicPeriod"/>
            </a:pPr>
            <a:r>
              <a:rPr lang="en-US" sz="800" dirty="0">
                <a:latin typeface="Arial" panose="020B0604020202020204" pitchFamily="34" charset="0"/>
                <a:cs typeface="Arial" panose="020B0604020202020204" pitchFamily="34" charset="0"/>
              </a:rPr>
              <a:t>Using the black pen again, fill in the remaining pieces with </a:t>
            </a:r>
            <a:r>
              <a:rPr lang="en-US" sz="800" b="1" u="sng" dirty="0">
                <a:latin typeface="Arial" panose="020B0604020202020204" pitchFamily="34" charset="0"/>
                <a:cs typeface="Arial" panose="020B0604020202020204" pitchFamily="34" charset="0"/>
              </a:rPr>
              <a:t>INTANGIBLE</a:t>
            </a:r>
            <a:r>
              <a:rPr lang="en-US" sz="800" dirty="0">
                <a:latin typeface="Arial" panose="020B0604020202020204" pitchFamily="34" charset="0"/>
                <a:cs typeface="Arial" panose="020B0604020202020204" pitchFamily="34" charset="0"/>
              </a:rPr>
              <a:t> things.  Things that make them special and/or something they are good at.  These are items you can’t put in a suit case but make you special.  Their love of art, basketball, math, music, horse back riding, skiing, swimming, telling jokes, etc.  HELP THEM THINK!</a:t>
            </a:r>
          </a:p>
          <a:p>
            <a:pPr marL="1714500" lvl="3" indent="-342900">
              <a:buFont typeface="+mj-lt"/>
              <a:buAutoNum type="arabicPeriod"/>
            </a:pPr>
            <a:r>
              <a:rPr lang="en-US" sz="800" dirty="0">
                <a:latin typeface="Arial" panose="020B0604020202020204" pitchFamily="34" charset="0"/>
                <a:cs typeface="Arial" panose="020B0604020202020204" pitchFamily="34" charset="0"/>
              </a:rPr>
              <a:t>Tell other students what their classmates are writing to help them come up with ideas.</a:t>
            </a:r>
          </a:p>
          <a:p>
            <a:pPr marL="1714500" lvl="3" indent="-342900">
              <a:buFont typeface="+mj-lt"/>
              <a:buAutoNum type="arabicPeriod"/>
            </a:pPr>
            <a:r>
              <a:rPr lang="en-US" sz="800" dirty="0">
                <a:latin typeface="Arial" panose="020B0604020202020204" pitchFamily="34" charset="0"/>
                <a:cs typeface="Arial" panose="020B0604020202020204" pitchFamily="34" charset="0"/>
              </a:rPr>
              <a:t>Once complete, GLUE sheet to the front of their project, it covers up the holes </a:t>
            </a:r>
          </a:p>
          <a:p>
            <a:pPr lvl="1"/>
            <a:endParaRPr lang="en-US" sz="800" b="1" dirty="0">
              <a:latin typeface="Arial" panose="020B0604020202020204" pitchFamily="34" charset="0"/>
              <a:cs typeface="Arial" panose="020B0604020202020204" pitchFamily="34" charset="0"/>
            </a:endParaRPr>
          </a:p>
          <a:p>
            <a:pPr lvl="1"/>
            <a:endParaRPr lang="en-US" sz="800" b="1" dirty="0">
              <a:latin typeface="Arial" panose="020B0604020202020204" pitchFamily="34" charset="0"/>
              <a:cs typeface="Arial" panose="020B0604020202020204" pitchFamily="34" charset="0"/>
            </a:endParaRPr>
          </a:p>
          <a:p>
            <a:pPr lvl="1"/>
            <a:endParaRPr lang="en-US" sz="800" b="1" u="sng" dirty="0">
              <a:latin typeface="Arial" pitchFamily="34" charset="0"/>
              <a:cs typeface="Arial" pitchFamily="34" charset="0"/>
            </a:endParaRPr>
          </a:p>
          <a:p>
            <a:endParaRPr lang="en-US" sz="1400" b="1" dirty="0">
              <a:latin typeface="Arial" pitchFamily="34" charset="0"/>
              <a:cs typeface="Arial" pitchFamily="34" charset="0"/>
            </a:endParaRPr>
          </a:p>
          <a:p>
            <a:endParaRPr lang="en-US" sz="1200" b="1" dirty="0">
              <a:latin typeface="Arial" pitchFamily="34" charset="0"/>
              <a:cs typeface="Arial" pitchFamily="34" charset="0"/>
            </a:endParaRPr>
          </a:p>
        </p:txBody>
      </p:sp>
      <p:sp>
        <p:nvSpPr>
          <p:cNvPr id="2" name="TextBox 1"/>
          <p:cNvSpPr txBox="1"/>
          <p:nvPr/>
        </p:nvSpPr>
        <p:spPr>
          <a:xfrm>
            <a:off x="228600" y="124701"/>
            <a:ext cx="1909497" cy="261610"/>
          </a:xfrm>
          <a:prstGeom prst="rect">
            <a:avLst/>
          </a:prstGeom>
          <a:noFill/>
          <a:ln>
            <a:solidFill>
              <a:schemeClr val="tx1"/>
            </a:solidFill>
          </a:ln>
        </p:spPr>
        <p:txBody>
          <a:bodyPr wrap="none" rtlCol="0">
            <a:spAutoFit/>
          </a:bodyPr>
          <a:lstStyle/>
          <a:p>
            <a:pPr algn="ctr"/>
            <a:r>
              <a:rPr lang="en-US" sz="1100" b="1" dirty="0">
                <a:latin typeface="Arial" pitchFamily="34" charset="0"/>
                <a:cs typeface="Arial" pitchFamily="34" charset="0"/>
              </a:rPr>
              <a:t>4</a:t>
            </a:r>
            <a:r>
              <a:rPr lang="en-US" sz="1100" b="1" baseline="30000" dirty="0">
                <a:latin typeface="Arial" pitchFamily="34" charset="0"/>
                <a:cs typeface="Arial" pitchFamily="34" charset="0"/>
              </a:rPr>
              <a:t>th</a:t>
            </a:r>
            <a:r>
              <a:rPr lang="en-US" sz="1100" b="1" dirty="0">
                <a:latin typeface="Arial" pitchFamily="34" charset="0"/>
                <a:cs typeface="Arial" pitchFamily="34" charset="0"/>
              </a:rPr>
              <a:t> grade AA: Immigration</a:t>
            </a:r>
          </a:p>
        </p:txBody>
      </p:sp>
      <p:sp>
        <p:nvSpPr>
          <p:cNvPr id="3" name="TextBox 2"/>
          <p:cNvSpPr txBox="1"/>
          <p:nvPr/>
        </p:nvSpPr>
        <p:spPr>
          <a:xfrm>
            <a:off x="7506931" y="170868"/>
            <a:ext cx="1305164" cy="430887"/>
          </a:xfrm>
          <a:prstGeom prst="rect">
            <a:avLst/>
          </a:prstGeom>
          <a:noFill/>
          <a:ln>
            <a:solidFill>
              <a:schemeClr val="tx1"/>
            </a:solidFill>
          </a:ln>
        </p:spPr>
        <p:txBody>
          <a:bodyPr wrap="none" rtlCol="0">
            <a:spAutoFit/>
          </a:bodyPr>
          <a:lstStyle/>
          <a:p>
            <a:pPr algn="ctr"/>
            <a:r>
              <a:rPr lang="en-US" sz="1100" b="1" u="sng" dirty="0">
                <a:latin typeface="Arial" panose="020B0604020202020204" pitchFamily="34" charset="0"/>
                <a:cs typeface="Arial" panose="020B0604020202020204" pitchFamily="34" charset="0"/>
              </a:rPr>
              <a:t>Volunteer Duties</a:t>
            </a:r>
          </a:p>
          <a:p>
            <a:pPr algn="ctr"/>
            <a:r>
              <a:rPr lang="en-US" sz="1100" b="1" dirty="0">
                <a:latin typeface="Arial" panose="020B0604020202020204" pitchFamily="34" charset="0"/>
                <a:cs typeface="Arial" panose="020B0604020202020204" pitchFamily="34" charset="0"/>
              </a:rPr>
              <a:t> 2 of 2</a:t>
            </a:r>
          </a:p>
        </p:txBody>
      </p:sp>
    </p:spTree>
    <p:extLst>
      <p:ext uri="{BB962C8B-B14F-4D97-AF65-F5344CB8AC3E}">
        <p14:creationId xmlns:p14="http://schemas.microsoft.com/office/powerpoint/2010/main" val="665892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09800" y="95519"/>
            <a:ext cx="4724400" cy="338554"/>
          </a:xfrm>
          <a:prstGeom prst="rect">
            <a:avLst/>
          </a:prstGeom>
          <a:solidFill>
            <a:schemeClr val="tx1"/>
          </a:solidFill>
          <a:ln>
            <a:solidFill>
              <a:schemeClr val="tx1"/>
            </a:solidFill>
          </a:ln>
        </p:spPr>
        <p:txBody>
          <a:bodyPr wrap="none" rtlCol="0">
            <a:noAutofit/>
          </a:bodyPr>
          <a:lstStyle/>
          <a:p>
            <a:pPr algn="ctr"/>
            <a:r>
              <a:rPr lang="en-US" sz="1600" b="1" dirty="0">
                <a:solidFill>
                  <a:schemeClr val="bg1"/>
                </a:solidFill>
              </a:rPr>
              <a:t>District Art Ambassador (AA), Pittsford PTSA</a:t>
            </a:r>
          </a:p>
        </p:txBody>
      </p:sp>
      <p:sp>
        <p:nvSpPr>
          <p:cNvPr id="6" name="TextBox 5"/>
          <p:cNvSpPr txBox="1"/>
          <p:nvPr/>
        </p:nvSpPr>
        <p:spPr>
          <a:xfrm>
            <a:off x="6934200" y="95051"/>
            <a:ext cx="1766331" cy="338554"/>
          </a:xfrm>
          <a:prstGeom prst="rect">
            <a:avLst/>
          </a:prstGeom>
          <a:solidFill>
            <a:srgbClr val="FF0000"/>
          </a:solidFill>
          <a:ln>
            <a:solidFill>
              <a:schemeClr val="tx1"/>
            </a:solidFill>
          </a:ln>
        </p:spPr>
        <p:txBody>
          <a:bodyPr wrap="square" rtlCol="0">
            <a:spAutoFit/>
          </a:bodyPr>
          <a:lstStyle/>
          <a:p>
            <a:pPr algn="ctr"/>
            <a:r>
              <a:rPr lang="en-US" sz="1600" b="1" dirty="0">
                <a:solidFill>
                  <a:schemeClr val="bg1"/>
                </a:solidFill>
              </a:rPr>
              <a:t>PLEASE READ</a:t>
            </a:r>
          </a:p>
        </p:txBody>
      </p:sp>
      <p:sp>
        <p:nvSpPr>
          <p:cNvPr id="7" name="TextBox 6"/>
          <p:cNvSpPr txBox="1"/>
          <p:nvPr/>
        </p:nvSpPr>
        <p:spPr>
          <a:xfrm>
            <a:off x="460126" y="95051"/>
            <a:ext cx="1749674" cy="338554"/>
          </a:xfrm>
          <a:prstGeom prst="rect">
            <a:avLst/>
          </a:prstGeom>
          <a:solidFill>
            <a:srgbClr val="FF0000"/>
          </a:solidFill>
          <a:ln>
            <a:solidFill>
              <a:schemeClr val="tx1"/>
            </a:solidFill>
          </a:ln>
        </p:spPr>
        <p:txBody>
          <a:bodyPr wrap="square" rtlCol="0">
            <a:spAutoFit/>
          </a:bodyPr>
          <a:lstStyle/>
          <a:p>
            <a:pPr algn="ctr"/>
            <a:r>
              <a:rPr lang="en-US" sz="1600" b="1" dirty="0">
                <a:solidFill>
                  <a:schemeClr val="bg1"/>
                </a:solidFill>
              </a:rPr>
              <a:t>PLEASE READ</a:t>
            </a:r>
          </a:p>
        </p:txBody>
      </p:sp>
      <p:sp>
        <p:nvSpPr>
          <p:cNvPr id="2" name="TextBox 1"/>
          <p:cNvSpPr txBox="1"/>
          <p:nvPr/>
        </p:nvSpPr>
        <p:spPr>
          <a:xfrm>
            <a:off x="8534400" y="6513984"/>
            <a:ext cx="518091" cy="230832"/>
          </a:xfrm>
          <a:prstGeom prst="rect">
            <a:avLst/>
          </a:prstGeom>
          <a:noFill/>
        </p:spPr>
        <p:txBody>
          <a:bodyPr wrap="none" rtlCol="0">
            <a:spAutoFit/>
          </a:bodyPr>
          <a:lstStyle/>
          <a:p>
            <a:r>
              <a:rPr lang="en-US" sz="900" dirty="0"/>
              <a:t>2/2016</a:t>
            </a:r>
          </a:p>
        </p:txBody>
      </p:sp>
      <p:sp>
        <p:nvSpPr>
          <p:cNvPr id="8" name="TextBox 7"/>
          <p:cNvSpPr txBox="1"/>
          <p:nvPr/>
        </p:nvSpPr>
        <p:spPr>
          <a:xfrm>
            <a:off x="381000" y="586215"/>
            <a:ext cx="8610600" cy="5791200"/>
          </a:xfrm>
          <a:prstGeom prst="rect">
            <a:avLst/>
          </a:prstGeom>
          <a:noFill/>
        </p:spPr>
        <p:txBody>
          <a:bodyPr wrap="square" rtlCol="0">
            <a:noAutofit/>
          </a:bodyPr>
          <a:lstStyle/>
          <a:p>
            <a:r>
              <a:rPr lang="en-US" sz="900" dirty="0">
                <a:latin typeface="Arial" panose="020B0604020202020204" pitchFamily="34" charset="0"/>
                <a:cs typeface="Arial" panose="020B0604020202020204" pitchFamily="34" charset="0"/>
              </a:rPr>
              <a:t>These PowerPoint presentations for “Prep” and “Introduction” were written and designed by Teri Allart.  A parent from Mendon Center Elementary who became Chair at MCE and was asked to become District Art Ambassador to bring her projects to the other Elementary schools of Pittsford.</a:t>
            </a:r>
          </a:p>
          <a:p>
            <a:endParaRPr lang="en-US" sz="900" dirty="0">
              <a:latin typeface="Arial" panose="020B0604020202020204" pitchFamily="34" charset="0"/>
              <a:cs typeface="Arial" panose="020B0604020202020204" pitchFamily="34" charset="0"/>
            </a:endParaRPr>
          </a:p>
          <a:p>
            <a:r>
              <a:rPr lang="en-US" sz="900" b="1" dirty="0">
                <a:latin typeface="Arial" panose="020B0604020202020204" pitchFamily="34" charset="0"/>
                <a:cs typeface="Arial" panose="020B0604020202020204" pitchFamily="34" charset="0"/>
              </a:rPr>
              <a:t>As you read through, please check with your PTSA Chairperson to see how your school does things especially as it relates to </a:t>
            </a:r>
            <a:r>
              <a:rPr lang="en-US" sz="900" b="1" u="sng" dirty="0">
                <a:latin typeface="Arial" panose="020B0604020202020204" pitchFamily="34" charset="0"/>
                <a:cs typeface="Arial" panose="020B0604020202020204" pitchFamily="34" charset="0"/>
              </a:rPr>
              <a:t>Recruiting &amp; Training.</a:t>
            </a:r>
          </a:p>
          <a:p>
            <a:endParaRPr lang="en-US" sz="900" b="1" dirty="0">
              <a:latin typeface="Arial" panose="020B0604020202020204" pitchFamily="34" charset="0"/>
              <a:cs typeface="Arial" panose="020B0604020202020204" pitchFamily="34" charset="0"/>
            </a:endParaRPr>
          </a:p>
          <a:p>
            <a:r>
              <a:rPr lang="en-US" sz="900" b="1" u="sng" dirty="0">
                <a:latin typeface="Arial" panose="020B0604020202020204" pitchFamily="34" charset="0"/>
                <a:cs typeface="Arial" panose="020B0604020202020204" pitchFamily="34" charset="0"/>
              </a:rPr>
              <a:t>Recruiting for Parent Volunteers (possible options</a:t>
            </a:r>
            <a:r>
              <a:rPr lang="en-US" sz="900" b="1" dirty="0">
                <a:latin typeface="Arial" panose="020B0604020202020204" pitchFamily="34" charset="0"/>
                <a:cs typeface="Arial" panose="020B0604020202020204" pitchFamily="34" charset="0"/>
              </a:rPr>
              <a:t>):  You will need to figure this out…</a:t>
            </a:r>
          </a:p>
          <a:p>
            <a:pPr marL="628650" lvl="1"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Sign up sheets.  Typically done at the beginning of the year, listing email addresses.  PTSA Chairperson for your school hopefully has.</a:t>
            </a:r>
          </a:p>
          <a:p>
            <a:pPr marL="628650" lvl="1"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“Volunteer Coordinator” for your school.  Might handle all the recruiting for you.</a:t>
            </a:r>
          </a:p>
          <a:p>
            <a:pPr marL="628650" lvl="1"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Might designate someone on your team to handle all matters with seeking Volunteers.</a:t>
            </a:r>
          </a:p>
          <a:p>
            <a:pPr marL="628650" lvl="1"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Weekly PTSA e-mailer: can put a shout out to parents about seeking Volunteers.</a:t>
            </a:r>
          </a:p>
          <a:p>
            <a:pPr marL="628650" lvl="1"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School Web Editor and/or Webmaster might be able to add in the school’s e-mailer that AA is looking for Parent Volunteers.  Hopefully, might be able to add a live link to allow parents to easily click to become a Volunteer. </a:t>
            </a:r>
          </a:p>
          <a:p>
            <a:pPr marL="628650" lvl="1"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Email Room Parents and request volunteers for the project.</a:t>
            </a:r>
          </a:p>
          <a:p>
            <a:pPr marL="285750" indent="-285750">
              <a:buFont typeface="Arial" panose="020B0604020202020204" pitchFamily="34" charset="0"/>
              <a:buChar char="•"/>
            </a:pPr>
            <a:endParaRPr lang="en-US" sz="900" dirty="0">
              <a:latin typeface="Arial" panose="020B0604020202020204" pitchFamily="34" charset="0"/>
              <a:cs typeface="Arial" panose="020B0604020202020204" pitchFamily="34" charset="0"/>
            </a:endParaRPr>
          </a:p>
          <a:p>
            <a:r>
              <a:rPr lang="en-US" sz="900" b="1" u="sng" dirty="0">
                <a:latin typeface="Arial" panose="020B0604020202020204" pitchFamily="34" charset="0"/>
                <a:cs typeface="Arial" panose="020B0604020202020204" pitchFamily="34" charset="0"/>
              </a:rPr>
              <a:t>Training:</a:t>
            </a:r>
          </a:p>
          <a:p>
            <a:r>
              <a:rPr lang="en-US" sz="900" b="1" dirty="0">
                <a:solidFill>
                  <a:srgbClr val="FF0000"/>
                </a:solidFill>
                <a:latin typeface="Arial" panose="020B0604020202020204" pitchFamily="34" charset="0"/>
                <a:cs typeface="Arial" panose="020B0604020202020204" pitchFamily="34" charset="0"/>
              </a:rPr>
              <a:t>Go to:</a:t>
            </a:r>
            <a:r>
              <a:rPr lang="en-US" sz="900" dirty="0">
                <a:solidFill>
                  <a:srgbClr val="FF0000"/>
                </a:solidFill>
                <a:latin typeface="Arial" panose="020B0604020202020204" pitchFamily="34" charset="0"/>
                <a:cs typeface="Arial" panose="020B0604020202020204" pitchFamily="34" charset="0"/>
              </a:rPr>
              <a:t>	</a:t>
            </a:r>
            <a:r>
              <a:rPr lang="en-US" sz="1000" b="1" u="sng" dirty="0">
                <a:solidFill>
                  <a:srgbClr val="FF0000"/>
                </a:solidFill>
                <a:latin typeface="Arial" panose="020B0604020202020204" pitchFamily="34" charset="0"/>
                <a:cs typeface="Arial" panose="020B0604020202020204" pitchFamily="34" charset="0"/>
              </a:rPr>
              <a:t>Pittsford PTSA website / select your school / ART AMBASSADOR / click the grade and at the bottom will be the following:</a:t>
            </a:r>
            <a:endParaRPr lang="en-US" sz="800" b="1" dirty="0">
              <a:solidFill>
                <a:srgbClr val="FF0000"/>
              </a:solidFill>
              <a:latin typeface="Arial" panose="020B0604020202020204" pitchFamily="34" charset="0"/>
              <a:cs typeface="Arial" panose="020B0604020202020204" pitchFamily="34" charset="0"/>
            </a:endParaRPr>
          </a:p>
          <a:p>
            <a:pPr marL="1085850" lvl="2" indent="-171450">
              <a:buFont typeface="Wingdings" panose="05000000000000000000" pitchFamily="2" charset="2"/>
              <a:buChar char="Ø"/>
            </a:pPr>
            <a:r>
              <a:rPr lang="en-US" sz="900" b="1" dirty="0">
                <a:solidFill>
                  <a:srgbClr val="FF0000"/>
                </a:solidFill>
                <a:latin typeface="Arial" panose="020B0604020202020204" pitchFamily="34" charset="0"/>
                <a:cs typeface="Arial" panose="020B0604020202020204" pitchFamily="34" charset="0"/>
              </a:rPr>
              <a:t>(2) PowerPoints: (1)  “Prep”  for AA Chair/Lead AA and (1) is the “Introduction”</a:t>
            </a:r>
            <a:r>
              <a:rPr lang="en-US" sz="900" dirty="0">
                <a:solidFill>
                  <a:srgbClr val="FF0000"/>
                </a:solidFill>
                <a:latin typeface="Arial" panose="020B0604020202020204" pitchFamily="34" charset="0"/>
                <a:cs typeface="Arial" panose="020B0604020202020204" pitchFamily="34" charset="0"/>
              </a:rPr>
              <a:t>  (students see this PowerPoint in classroom).  </a:t>
            </a:r>
            <a:r>
              <a:rPr lang="en-US" sz="900" dirty="0">
                <a:latin typeface="Arial" panose="020B0604020202020204" pitchFamily="34" charset="0"/>
                <a:cs typeface="Arial" panose="020B0604020202020204" pitchFamily="34" charset="0"/>
              </a:rPr>
              <a:t>Backups of these are located on Google Drive or hard drive of the AA Chair. Need to download and be familiar with these in order to prepare for the project.</a:t>
            </a:r>
          </a:p>
          <a:p>
            <a:pPr marL="1085850" lvl="2" indent="-171450">
              <a:buFont typeface="Wingdings" panose="05000000000000000000" pitchFamily="2" charset="2"/>
              <a:buChar char="Ø"/>
            </a:pPr>
            <a:r>
              <a:rPr lang="en-US" sz="900" b="1" dirty="0">
                <a:solidFill>
                  <a:srgbClr val="FF0000"/>
                </a:solidFill>
                <a:latin typeface="Arial" panose="020B0604020202020204" pitchFamily="34" charset="0"/>
                <a:cs typeface="Arial" panose="020B0604020202020204" pitchFamily="34" charset="0"/>
              </a:rPr>
              <a:t>VIDEO: created by Amy Klinsky and Teri Allart  showing prep for the project and a demonstration of the project.</a:t>
            </a:r>
          </a:p>
          <a:p>
            <a:pPr marL="1085850" lvl="2" indent="-171450">
              <a:buFont typeface="Wingdings" panose="05000000000000000000" pitchFamily="2" charset="2"/>
              <a:buChar char="Ø"/>
            </a:pPr>
            <a:endParaRPr lang="en-US" sz="900" dirty="0">
              <a:solidFill>
                <a:schemeClr val="bg1"/>
              </a:solidFill>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The best way is to train Parent Volunteers is about 1-week before the actual projects. </a:t>
            </a:r>
          </a:p>
          <a:p>
            <a:pPr marL="628650" lvl="1"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The “Prep” PowerPoint mentioned above is printed out and inside the “Master” Art Ambassador book.</a:t>
            </a:r>
          </a:p>
          <a:p>
            <a:pPr marL="628650" lvl="1"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Send last few pages of the “Prep” PowerPoint to all Parent Volunteers, that are labeled “Volunteer Duties”</a:t>
            </a:r>
          </a:p>
          <a:p>
            <a:endParaRPr lang="en-US" sz="900" b="1" u="sng" dirty="0">
              <a:latin typeface="Arial" panose="020B0604020202020204" pitchFamily="34" charset="0"/>
              <a:cs typeface="Arial" panose="020B0604020202020204" pitchFamily="34" charset="0"/>
            </a:endParaRPr>
          </a:p>
          <a:p>
            <a:r>
              <a:rPr lang="en-US" sz="900" b="1" u="sng" dirty="0">
                <a:latin typeface="Arial" panose="020B0604020202020204" pitchFamily="34" charset="0"/>
                <a:cs typeface="Arial" panose="020B0604020202020204" pitchFamily="34" charset="0"/>
              </a:rPr>
              <a:t>Tech:</a:t>
            </a:r>
            <a:r>
              <a:rPr lang="en-US" sz="900" dirty="0">
                <a:latin typeface="Arial" panose="020B0604020202020204" pitchFamily="34" charset="0"/>
                <a:cs typeface="Arial" panose="020B0604020202020204" pitchFamily="34" charset="0"/>
              </a:rPr>
              <a:t>        </a:t>
            </a:r>
          </a:p>
          <a:p>
            <a:pPr lvl="1"/>
            <a:r>
              <a:rPr lang="en-US" sz="900" b="1" u="sng" dirty="0">
                <a:latin typeface="Arial" panose="020B0604020202020204" pitchFamily="34" charset="0"/>
                <a:cs typeface="Arial" panose="020B0604020202020204" pitchFamily="34" charset="0"/>
              </a:rPr>
              <a:t>Each school has different tech, so be sure to figure out how  you  are going to show the “Introduction” PowerPoint to the class.</a:t>
            </a:r>
          </a:p>
          <a:p>
            <a:pPr marL="628650" lvl="1"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Smartboard with Elmo OR Portable Projection both need a PC.  If in the regular classroom usually we use the teacher’s PC, they will need to be able to access Pittsford PTSA website.  Anything outside of that will need your laptop or you might be able to borrow one from school. </a:t>
            </a:r>
          </a:p>
          <a:p>
            <a:pPr marL="628650" lvl="1"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Download the (2) PP’s or get access to your Art Ambassador’s Google Drive.  Need to have the “Prep” + “Introduction” PowerPoint (student’s see). </a:t>
            </a:r>
          </a:p>
          <a:p>
            <a:pPr marL="628650" lvl="1"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ALWAYS check Tech way before the project.  Might need a special cable, tech changes all the time.  Always check your tech!</a:t>
            </a:r>
          </a:p>
          <a:p>
            <a:pPr marL="628650" lvl="1"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You might need an ELECTRICAL CORD so you can move Tech around the room.  Can ask Custodial Manager for one.</a:t>
            </a:r>
          </a:p>
          <a:p>
            <a:pPr marL="628650" lvl="1" indent="-171450">
              <a:buFont typeface="Arial" panose="020B0604020202020204" pitchFamily="34" charset="0"/>
              <a:buChar char="•"/>
            </a:pPr>
            <a:endParaRPr lang="en-US" sz="900" b="1" dirty="0">
              <a:latin typeface="Arial" panose="020B0604020202020204" pitchFamily="34" charset="0"/>
              <a:cs typeface="Arial" panose="020B0604020202020204" pitchFamily="34" charset="0"/>
            </a:endParaRPr>
          </a:p>
          <a:p>
            <a:r>
              <a:rPr lang="en-US" sz="900" b="1" u="sng" dirty="0">
                <a:latin typeface="Arial" panose="020B0604020202020204" pitchFamily="34" charset="0"/>
                <a:cs typeface="Arial" panose="020B0604020202020204" pitchFamily="34" charset="0"/>
              </a:rPr>
              <a:t>Room Layouts:</a:t>
            </a:r>
            <a:r>
              <a:rPr lang="en-US" sz="900" b="1"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   Any and all layouts shown are suggestions only. </a:t>
            </a:r>
            <a:endParaRPr lang="en-US" sz="900" b="1" u="sng" dirty="0">
              <a:latin typeface="Arial" panose="020B0604020202020204" pitchFamily="34" charset="0"/>
              <a:cs typeface="Arial" panose="020B0604020202020204" pitchFamily="34" charset="0"/>
            </a:endParaRPr>
          </a:p>
          <a:p>
            <a:endParaRPr lang="en-US" sz="900" b="1" u="sng" dirty="0">
              <a:latin typeface="Arial" panose="020B0604020202020204" pitchFamily="34" charset="0"/>
              <a:cs typeface="Arial" panose="020B0604020202020204" pitchFamily="34" charset="0"/>
            </a:endParaRPr>
          </a:p>
          <a:p>
            <a:r>
              <a:rPr lang="en-US" sz="900" b="1" u="sng" dirty="0">
                <a:latin typeface="Arial" panose="020B0604020202020204" pitchFamily="34" charset="0"/>
                <a:cs typeface="Arial" panose="020B0604020202020204" pitchFamily="34" charset="0"/>
              </a:rPr>
              <a:t>Room Usage Form</a:t>
            </a:r>
            <a:r>
              <a:rPr lang="en-US" sz="900" b="1" dirty="0">
                <a:latin typeface="Arial" panose="020B0604020202020204" pitchFamily="34" charset="0"/>
                <a:cs typeface="Arial" panose="020B0604020202020204" pitchFamily="34" charset="0"/>
              </a:rPr>
              <a:t>:</a:t>
            </a:r>
          </a:p>
          <a:p>
            <a:pPr marL="628650" lvl="1"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When doing projects outside of the Teacher’s classroom, check to be sure of the room’s availability with the Main Office first.  If  ok’d, complete “Room Usage Form” (i.e., Cafeteria, Staff Cafeteria, Training Rm,  etc.) and list all dates &amp; times of use.  You will also put any needed items; tables, portable tech, electrical cord, etc. for the Custodial department.</a:t>
            </a:r>
          </a:p>
          <a:p>
            <a:endParaRPr lang="en-US" sz="900" b="1" dirty="0">
              <a:latin typeface="Arial" panose="020B0604020202020204" pitchFamily="34" charset="0"/>
              <a:cs typeface="Arial" panose="020B0604020202020204" pitchFamily="34" charset="0"/>
            </a:endParaRPr>
          </a:p>
          <a:p>
            <a:r>
              <a:rPr lang="en-US" sz="900" dirty="0">
                <a:latin typeface="Arial" panose="020B0604020202020204" pitchFamily="34" charset="0"/>
                <a:cs typeface="Arial" panose="020B0604020202020204" pitchFamily="34" charset="0"/>
              </a:rPr>
              <a:t>The guidelines of this project are written for use by the Chair Art Ambassador and/or Lead AA.  Always check to see what your school has done in the past and follow, especially as it relates to the above items.  As times changes and with new PTSA people, details of the above will most likely change too.</a:t>
            </a:r>
          </a:p>
          <a:p>
            <a:endParaRPr lang="en-US" sz="900" dirty="0">
              <a:latin typeface="Arial" panose="020B0604020202020204" pitchFamily="34" charset="0"/>
              <a:cs typeface="Arial" panose="020B0604020202020204" pitchFamily="34" charset="0"/>
            </a:endParaRPr>
          </a:p>
          <a:p>
            <a:r>
              <a:rPr lang="en-US" sz="900" dirty="0">
                <a:latin typeface="Arial" panose="020B0604020202020204" pitchFamily="34" charset="0"/>
                <a:cs typeface="Arial" panose="020B0604020202020204" pitchFamily="34" charset="0"/>
              </a:rPr>
              <a:t>Presently, the District Art Ambassador is Teri Allart and the email to request PowerPoints is </a:t>
            </a:r>
            <a:r>
              <a:rPr lang="en-US" sz="900" dirty="0">
                <a:latin typeface="Arial" panose="020B0604020202020204" pitchFamily="34" charset="0"/>
                <a:cs typeface="Arial" panose="020B0604020202020204" pitchFamily="34" charset="0"/>
                <a:hlinkClick r:id="rId2"/>
              </a:rPr>
              <a:t>ptsa.artambassador@gmail.com</a:t>
            </a:r>
            <a:r>
              <a:rPr lang="en-US" sz="900" dirty="0">
                <a:latin typeface="Arial" panose="020B0604020202020204" pitchFamily="34" charset="0"/>
                <a:cs typeface="Arial" panose="020B0604020202020204" pitchFamily="34" charset="0"/>
              </a:rPr>
              <a:t>.  Other Pittsford Elementary AA’s are:   </a:t>
            </a:r>
            <a:r>
              <a:rPr lang="en-US" sz="900" dirty="0">
                <a:latin typeface="Arial" panose="020B0604020202020204" pitchFamily="34" charset="0"/>
                <a:cs typeface="Arial" panose="020B0604020202020204" pitchFamily="34" charset="0"/>
                <a:hlinkClick r:id="rId3"/>
              </a:rPr>
              <a:t>mceartambassador@gmail.com</a:t>
            </a:r>
            <a:r>
              <a:rPr lang="en-US" sz="900" dirty="0">
                <a:latin typeface="Arial" panose="020B0604020202020204" pitchFamily="34" charset="0"/>
                <a:cs typeface="Arial" panose="020B0604020202020204" pitchFamily="34" charset="0"/>
              </a:rPr>
              <a:t> ,  </a:t>
            </a:r>
            <a:r>
              <a:rPr lang="en-US" sz="900" dirty="0">
                <a:latin typeface="Arial" panose="020B0604020202020204" pitchFamily="34" charset="0"/>
                <a:cs typeface="Arial" panose="020B0604020202020204" pitchFamily="34" charset="0"/>
                <a:hlinkClick r:id="rId4"/>
              </a:rPr>
              <a:t>prartambassador@gmail.com</a:t>
            </a:r>
            <a:r>
              <a:rPr lang="en-US" sz="900" dirty="0">
                <a:latin typeface="Arial" panose="020B0604020202020204" pitchFamily="34" charset="0"/>
                <a:cs typeface="Arial" panose="020B0604020202020204" pitchFamily="34" charset="0"/>
              </a:rPr>
              <a:t> , </a:t>
            </a:r>
            <a:r>
              <a:rPr lang="en-US" sz="900" dirty="0">
                <a:latin typeface="Arial" panose="020B0604020202020204" pitchFamily="34" charset="0"/>
                <a:cs typeface="Arial" panose="020B0604020202020204" pitchFamily="34" charset="0"/>
                <a:hlinkClick r:id="rId5"/>
              </a:rPr>
              <a:t>aceartambassador@gmail.com</a:t>
            </a:r>
            <a:r>
              <a:rPr lang="en-US" sz="900" dirty="0">
                <a:latin typeface="Arial" panose="020B0604020202020204" pitchFamily="34" charset="0"/>
                <a:cs typeface="Arial" panose="020B0604020202020204" pitchFamily="34" charset="0"/>
              </a:rPr>
              <a:t> </a:t>
            </a:r>
            <a:r>
              <a:rPr lang="en-US" sz="900" dirty="0">
                <a:solidFill>
                  <a:srgbClr val="251BAB"/>
                </a:solidFill>
                <a:latin typeface="Arial" panose="020B0604020202020204" pitchFamily="34" charset="0"/>
                <a:cs typeface="Arial" panose="020B0604020202020204" pitchFamily="34" charset="0"/>
              </a:rPr>
              <a:t>, </a:t>
            </a:r>
            <a:r>
              <a:rPr lang="en-US" sz="900" u="sng" dirty="0">
                <a:solidFill>
                  <a:srgbClr val="251BAB"/>
                </a:solidFill>
                <a:latin typeface="Arial" panose="020B0604020202020204" pitchFamily="34" charset="0"/>
                <a:cs typeface="Arial" panose="020B0604020202020204" pitchFamily="34" charset="0"/>
              </a:rPr>
              <a:t>treartambassador@gmail.com</a:t>
            </a:r>
          </a:p>
          <a:p>
            <a:pPr marL="628650" lvl="1" indent="-171450">
              <a:buFont typeface="Arial" panose="020B0604020202020204" pitchFamily="34" charset="0"/>
              <a:buChar char="•"/>
            </a:pPr>
            <a:endParaRPr lang="en-US"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7388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7620000" y="123362"/>
            <a:ext cx="1253868" cy="276999"/>
          </a:xfrm>
          <a:prstGeom prst="rect">
            <a:avLst/>
          </a:prstGeom>
          <a:noFill/>
          <a:ln>
            <a:solidFill>
              <a:schemeClr val="tx1"/>
            </a:solidFill>
          </a:ln>
        </p:spPr>
        <p:txBody>
          <a:bodyPr wrap="none" rtlCol="0">
            <a:spAutoFit/>
          </a:bodyPr>
          <a:lstStyle/>
          <a:p>
            <a:pPr algn="ctr"/>
            <a:r>
              <a:rPr lang="en-US" sz="1200" dirty="0">
                <a:latin typeface="Arial" panose="020B0604020202020204" pitchFamily="34" charset="0"/>
                <a:cs typeface="Arial" panose="020B0604020202020204" pitchFamily="34" charset="0"/>
              </a:rPr>
              <a:t>Most Important:</a:t>
            </a:r>
          </a:p>
        </p:txBody>
      </p:sp>
      <p:sp>
        <p:nvSpPr>
          <p:cNvPr id="3" name="TextBox 2"/>
          <p:cNvSpPr txBox="1"/>
          <p:nvPr/>
        </p:nvSpPr>
        <p:spPr>
          <a:xfrm>
            <a:off x="381000" y="762000"/>
            <a:ext cx="8305800" cy="5334000"/>
          </a:xfrm>
          <a:prstGeom prst="rect">
            <a:avLst/>
          </a:prstGeom>
          <a:noFill/>
        </p:spPr>
        <p:txBody>
          <a:bodyPr wrap="square" rtlCol="0">
            <a:noAutofit/>
          </a:bodyPr>
          <a:lstStyle/>
          <a:p>
            <a:r>
              <a:rPr lang="en-US" sz="1000" b="1" u="sng" dirty="0">
                <a:latin typeface="Arial" panose="020B0604020202020204" pitchFamily="34" charset="0"/>
                <a:cs typeface="Arial" panose="020B0604020202020204" pitchFamily="34" charset="0"/>
              </a:rPr>
              <a:t>Scheduling:</a:t>
            </a:r>
          </a:p>
          <a:p>
            <a:endParaRPr lang="en-US" sz="1000"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This project can be done within the Teacher’s classroom. </a:t>
            </a:r>
          </a:p>
          <a:p>
            <a:pPr marL="628650" lvl="1"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Classes can be scheduled back to back, with a 15-minute window needed in between classes. </a:t>
            </a:r>
          </a:p>
          <a:p>
            <a:pPr marL="628650" lvl="1"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JANUARY: Contact Lead Teacher to schedule at a time when hopefully the students are doing </a:t>
            </a:r>
            <a:r>
              <a:rPr lang="en-US" sz="1000" b="1" u="sng" dirty="0">
                <a:solidFill>
                  <a:srgbClr val="FF0000"/>
                </a:solidFill>
                <a:latin typeface="Arial" panose="020B0604020202020204" pitchFamily="34" charset="0"/>
                <a:cs typeface="Arial" panose="020B0604020202020204" pitchFamily="34" charset="0"/>
              </a:rPr>
              <a:t>their IMMIIGRATION unit</a:t>
            </a:r>
            <a:r>
              <a:rPr lang="en-US" sz="1000" u="sng" dirty="0">
                <a:solidFill>
                  <a:srgbClr val="FF0000"/>
                </a:solidFill>
                <a:latin typeface="Arial" panose="020B0604020202020204" pitchFamily="34" charset="0"/>
                <a:cs typeface="Arial" panose="020B0604020202020204" pitchFamily="34" charset="0"/>
              </a:rPr>
              <a:t>.</a:t>
            </a:r>
          </a:p>
          <a:p>
            <a:pPr marL="628650" lvl="1"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If doing projects outside of Teacher’s classroom, Main Office, Custodial </a:t>
            </a:r>
            <a:r>
              <a:rPr lang="en-US" sz="1000" dirty="0" err="1">
                <a:latin typeface="Arial" panose="020B0604020202020204" pitchFamily="34" charset="0"/>
                <a:cs typeface="Arial" panose="020B0604020202020204" pitchFamily="34" charset="0"/>
              </a:rPr>
              <a:t>Mgr</a:t>
            </a:r>
            <a:r>
              <a:rPr lang="en-US" sz="1000" dirty="0">
                <a:latin typeface="Arial" panose="020B0604020202020204" pitchFamily="34" charset="0"/>
                <a:cs typeface="Arial" panose="020B0604020202020204" pitchFamily="34" charset="0"/>
              </a:rPr>
              <a:t> and/or Cafeteria Mgr. need to know the dates of the project &amp; times too.</a:t>
            </a:r>
          </a:p>
          <a:p>
            <a:pPr marL="285750" indent="-285750">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a:p>
            <a:pPr>
              <a:defRPr/>
            </a:pPr>
            <a:endParaRPr lang="en-US" sz="1000" b="1" u="sng" dirty="0">
              <a:latin typeface="Arial" panose="020B0604020202020204" pitchFamily="34" charset="0"/>
              <a:cs typeface="Arial" panose="020B0604020202020204" pitchFamily="34" charset="0"/>
            </a:endParaRPr>
          </a:p>
          <a:p>
            <a:pPr>
              <a:defRPr/>
            </a:pPr>
            <a:r>
              <a:rPr lang="en-US" sz="1000" b="1" u="sng" dirty="0">
                <a:latin typeface="Arial" panose="020B0604020202020204" pitchFamily="34" charset="0"/>
                <a:cs typeface="Arial" panose="020B0604020202020204" pitchFamily="34" charset="0"/>
              </a:rPr>
              <a:t>Logistics:</a:t>
            </a:r>
            <a:endParaRPr lang="en-US" sz="1000" b="1" dirty="0">
              <a:latin typeface="Arial" panose="020B0604020202020204" pitchFamily="34" charset="0"/>
              <a:cs typeface="Arial" panose="020B0604020202020204" pitchFamily="34" charset="0"/>
            </a:endParaRPr>
          </a:p>
          <a:p>
            <a:pPr lvl="1">
              <a:lnSpc>
                <a:spcPct val="150000"/>
              </a:lnSpc>
              <a:defRPr/>
            </a:pPr>
            <a:endParaRPr lang="en-US" sz="1000" b="1" u="sng" dirty="0">
              <a:solidFill>
                <a:srgbClr val="FF0000"/>
              </a:solidFill>
            </a:endParaRPr>
          </a:p>
          <a:p>
            <a:pPr marL="628650" lvl="1" indent="-171450">
              <a:buFont typeface="Arial" panose="020B0604020202020204" pitchFamily="34" charset="0"/>
              <a:buChar char="•"/>
              <a:defRPr/>
            </a:pPr>
            <a:r>
              <a:rPr lang="en-US" sz="1000" b="1" u="sng" dirty="0">
                <a:solidFill>
                  <a:srgbClr val="0000FF"/>
                </a:solidFill>
                <a:latin typeface="Arial" panose="020B0604020202020204" pitchFamily="34" charset="0"/>
                <a:cs typeface="Arial" panose="020B0604020202020204" pitchFamily="34" charset="0"/>
              </a:rPr>
              <a:t>BE FAMILIAR</a:t>
            </a:r>
            <a:r>
              <a:rPr lang="en-US" sz="1000" b="1" dirty="0">
                <a:solidFill>
                  <a:srgbClr val="0000FF"/>
                </a:solidFill>
                <a:latin typeface="Arial" panose="020B0604020202020204" pitchFamily="34" charset="0"/>
                <a:cs typeface="Arial" panose="020B0604020202020204" pitchFamily="34" charset="0"/>
              </a:rPr>
              <a:t> with PREP PowerPoint and INTRODUCTION PowerPoint (students see in classroom) AND watch </a:t>
            </a:r>
            <a:r>
              <a:rPr lang="en-US" sz="1000" b="1" u="sng" dirty="0">
                <a:solidFill>
                  <a:srgbClr val="0000FF"/>
                </a:solidFill>
                <a:latin typeface="Arial" panose="020B0604020202020204" pitchFamily="34" charset="0"/>
                <a:cs typeface="Arial" panose="020B0604020202020204" pitchFamily="34" charset="0"/>
              </a:rPr>
              <a:t>VIDEO</a:t>
            </a:r>
            <a:r>
              <a:rPr lang="en-US" sz="1000" b="1" dirty="0">
                <a:solidFill>
                  <a:srgbClr val="0000FF"/>
                </a:solidFill>
                <a:latin typeface="Arial" panose="020B0604020202020204" pitchFamily="34" charset="0"/>
                <a:cs typeface="Arial" panose="020B0604020202020204" pitchFamily="34" charset="0"/>
              </a:rPr>
              <a:t> to see prep and demonstration of the actual project.  Find all by going to: Pittsford PTSA website / SCHOOL (select your school) / click on Art Ambassador / (select the grade).</a:t>
            </a:r>
            <a:endParaRPr lang="en-US" sz="1000" dirty="0">
              <a:solidFill>
                <a:srgbClr val="0000FF"/>
              </a:solidFill>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Works best with (3-4) Volunteers PER CLASS</a:t>
            </a:r>
            <a:endParaRPr lang="en-US" sz="1000" b="1"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sz="1000" b="1" u="sng" dirty="0">
                <a:solidFill>
                  <a:srgbClr val="FF0000"/>
                </a:solidFill>
                <a:latin typeface="Arial" panose="020B0604020202020204" pitchFamily="34" charset="0"/>
                <a:cs typeface="Arial" panose="020B0604020202020204" pitchFamily="34" charset="0"/>
              </a:rPr>
              <a:t>Need to make a KIT; one for each student</a:t>
            </a:r>
            <a:r>
              <a:rPr lang="en-US" sz="1000" b="1" dirty="0">
                <a:solidFill>
                  <a:srgbClr val="FF0000"/>
                </a:solidFill>
                <a:latin typeface="Arial" panose="020B0604020202020204" pitchFamily="34" charset="0"/>
                <a:cs typeface="Arial" panose="020B0604020202020204" pitchFamily="34" charset="0"/>
              </a:rPr>
              <a:t>:  Black office folders (inside):  Abilities Page + Suitcase + Red/Blue construction paper + Statue of Liberty GREEN STOCK</a:t>
            </a:r>
          </a:p>
          <a:p>
            <a:pPr marL="628650" lvl="1" indent="-171450">
              <a:buFont typeface="Arial" panose="020B0604020202020204" pitchFamily="34" charset="0"/>
              <a:buChar char="•"/>
            </a:pPr>
            <a:r>
              <a:rPr lang="en-US" sz="1000" b="1" dirty="0">
                <a:solidFill>
                  <a:srgbClr val="FF0000"/>
                </a:solidFill>
                <a:latin typeface="Arial" panose="020B0604020202020204" pitchFamily="34" charset="0"/>
                <a:cs typeface="Arial" panose="020B0604020202020204" pitchFamily="34" charset="0"/>
              </a:rPr>
              <a:t>BE SURE TO BRING:  America the Beautiful – pop-up book by Robert Sabuda to the PROJECT to show students.</a:t>
            </a:r>
          </a:p>
          <a:p>
            <a:pPr marL="628650" lvl="1"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Bring SAMPLE of project to all classes.</a:t>
            </a:r>
          </a:p>
          <a:p>
            <a:pPr marL="628650" lvl="1"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Students will create a statue of Liberty pop up against a firework filled sky.  Inside they will write (5) tangible things they’d bring to America (passport, money, NO TECH!, medicine, </a:t>
            </a:r>
            <a:r>
              <a:rPr lang="en-US" sz="1000" dirty="0" err="1">
                <a:latin typeface="Arial" panose="020B0604020202020204" pitchFamily="34" charset="0"/>
                <a:cs typeface="Arial" panose="020B0604020202020204" pitchFamily="34" charset="0"/>
              </a:rPr>
              <a:t>etc</a:t>
            </a:r>
            <a:r>
              <a:rPr lang="en-US" sz="1000" dirty="0">
                <a:latin typeface="Arial" panose="020B0604020202020204" pitchFamily="34" charset="0"/>
                <a:cs typeface="Arial" panose="020B0604020202020204" pitchFamily="34" charset="0"/>
              </a:rPr>
              <a:t>), decorate with puzzle pieces (that represent our differences in the people of the USA; race, color, size, religion, beliefs, </a:t>
            </a:r>
            <a:r>
              <a:rPr lang="en-US" sz="1000" dirty="0" err="1">
                <a:latin typeface="Arial" panose="020B0604020202020204" pitchFamily="34" charset="0"/>
                <a:cs typeface="Arial" panose="020B0604020202020204" pitchFamily="34" charset="0"/>
              </a:rPr>
              <a:t>etc</a:t>
            </a:r>
            <a:r>
              <a:rPr lang="en-US" sz="1000" dirty="0">
                <a:latin typeface="Arial" panose="020B0604020202020204" pitchFamily="34" charset="0"/>
                <a:cs typeface="Arial" panose="020B0604020202020204" pitchFamily="34" charset="0"/>
              </a:rPr>
              <a:t>) and on the front will list abilities that they’ll bring to America (the intangible things; math ability, good at soccer, cooking ability, great at running, </a:t>
            </a:r>
            <a:r>
              <a:rPr lang="en-US" sz="1000" dirty="0" err="1">
                <a:latin typeface="Arial" panose="020B0604020202020204" pitchFamily="34" charset="0"/>
                <a:cs typeface="Arial" panose="020B0604020202020204" pitchFamily="34" charset="0"/>
              </a:rPr>
              <a:t>etc</a:t>
            </a:r>
            <a:r>
              <a:rPr lang="en-US" sz="1000" dirty="0">
                <a:latin typeface="Arial" panose="020B0604020202020204" pitchFamily="34" charset="0"/>
                <a:cs typeface="Arial" panose="020B0604020202020204" pitchFamily="34" charset="0"/>
              </a:rPr>
              <a:t>).</a:t>
            </a:r>
          </a:p>
          <a:p>
            <a:pPr marL="628650" lvl="1"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FIGURE OUR YOUR TECH…. screens, cables, laptop, Epson, school’s computer, etc. is it working and/or compatible? </a:t>
            </a:r>
          </a:p>
          <a:p>
            <a:pPr marL="628650" lvl="1"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Need to download &amp; review:  Immigration/Robert Sabuda “Introduction” PowerPoint AND “Prep” for AA Chair/Lead AA (printed off in the Master AA book).</a:t>
            </a:r>
          </a:p>
          <a:p>
            <a:pPr marL="628650" lvl="1"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Student’s will watch the Immigration/Robert Sabuda “Introduction” PowerPoint during the project.</a:t>
            </a:r>
          </a:p>
          <a:p>
            <a:pPr marL="628650" lvl="1"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While students are older; they’ll need some help coming up with intangible things, their abilities which go on the front.</a:t>
            </a:r>
          </a:p>
          <a:p>
            <a:pPr marL="628650" lvl="1" indent="-171450">
              <a:buFont typeface="Arial" panose="020B0604020202020204" pitchFamily="34" charset="0"/>
              <a:buChar char="•"/>
            </a:pPr>
            <a:r>
              <a:rPr lang="en-US" sz="1000" b="1" dirty="0">
                <a:latin typeface="Arial" panose="020B0604020202020204" pitchFamily="34" charset="0"/>
                <a:cs typeface="Arial" panose="020B0604020202020204" pitchFamily="34" charset="0"/>
              </a:rPr>
              <a:t>During project, AA Lead Person will also give students “State of Liberty Trivia”</a:t>
            </a:r>
          </a:p>
          <a:p>
            <a:pPr marL="628650" lvl="1" indent="-171450">
              <a:buFont typeface="Arial" panose="020B0604020202020204" pitchFamily="34" charset="0"/>
              <a:buChar char="•"/>
            </a:pPr>
            <a:r>
              <a:rPr lang="en-US" sz="1000" b="1" dirty="0">
                <a:latin typeface="Arial" panose="020B0604020202020204" pitchFamily="34" charset="0"/>
                <a:cs typeface="Arial" panose="020B0604020202020204" pitchFamily="34" charset="0"/>
              </a:rPr>
              <a:t>4th grade’s AA VIDEO(S)  to watch how the project is done is available at:   (TBA)</a:t>
            </a:r>
            <a:endParaRPr lang="en-US" sz="1000" b="1" u="sng" dirty="0">
              <a:latin typeface="Arial" panose="020B0604020202020204" pitchFamily="34" charset="0"/>
              <a:cs typeface="Arial" panose="020B0604020202020204" pitchFamily="34" charset="0"/>
            </a:endParaRPr>
          </a:p>
          <a:p>
            <a:endParaRPr lang="en-US" sz="1000" b="1" u="sng" dirty="0">
              <a:latin typeface="Arial" panose="020B0604020202020204" pitchFamily="34" charset="0"/>
              <a:cs typeface="Arial" panose="020B0604020202020204" pitchFamily="34" charset="0"/>
            </a:endParaRPr>
          </a:p>
          <a:p>
            <a:endParaRPr lang="en-US" sz="1000" b="1" u="sng" dirty="0">
              <a:latin typeface="Arial" panose="020B0604020202020204" pitchFamily="34" charset="0"/>
              <a:cs typeface="Arial" panose="020B0604020202020204" pitchFamily="34" charset="0"/>
            </a:endParaRPr>
          </a:p>
          <a:p>
            <a:r>
              <a:rPr lang="en-US" sz="1000" b="1" u="sng" dirty="0">
                <a:latin typeface="Arial" panose="020B0604020202020204" pitchFamily="34" charset="0"/>
                <a:cs typeface="Arial" panose="020B0604020202020204" pitchFamily="34" charset="0"/>
              </a:rPr>
              <a:t>Supplies &amp; Prep:</a:t>
            </a:r>
            <a:endParaRPr lang="en-US" sz="1000"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BUY SUPPLIES ASAP.  Don’t wait until you’re closer to the project.  Buy the right BRAND and AMOUNT!  Check grade’s AA bin for left over supplies</a:t>
            </a:r>
          </a:p>
          <a:p>
            <a:pPr marL="628650" lvl="1"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PREP ASAP  and eventually organize all by bundling for each class.</a:t>
            </a:r>
          </a:p>
          <a:p>
            <a:pPr marL="628650" lvl="1" indent="-171450">
              <a:buFont typeface="Arial" panose="020B0604020202020204" pitchFamily="34" charset="0"/>
              <a:buChar char="•"/>
            </a:pPr>
            <a:r>
              <a:rPr lang="en-US" sz="1000" b="1" dirty="0">
                <a:solidFill>
                  <a:srgbClr val="FF0000"/>
                </a:solidFill>
                <a:latin typeface="Arial" panose="020B0604020202020204" pitchFamily="34" charset="0"/>
                <a:cs typeface="Arial" panose="020B0604020202020204" pitchFamily="34" charset="0"/>
              </a:rPr>
              <a:t>To complete this project students will need:  scissors, glue sticks, BLACK ink pen and colored pencils.</a:t>
            </a:r>
          </a:p>
        </p:txBody>
      </p:sp>
      <p:sp>
        <p:nvSpPr>
          <p:cNvPr id="5" name="TextBox 1"/>
          <p:cNvSpPr txBox="1">
            <a:spLocks noChangeArrowheads="1"/>
          </p:cNvSpPr>
          <p:nvPr/>
        </p:nvSpPr>
        <p:spPr bwMode="auto">
          <a:xfrm>
            <a:off x="152400" y="203782"/>
            <a:ext cx="3408112" cy="27699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b="1" dirty="0"/>
              <a:t>4th grade AA – Immigration / Robert Sabuda</a:t>
            </a:r>
          </a:p>
        </p:txBody>
      </p:sp>
    </p:spTree>
    <p:extLst>
      <p:ext uri="{BB962C8B-B14F-4D97-AF65-F5344CB8AC3E}">
        <p14:creationId xmlns:p14="http://schemas.microsoft.com/office/powerpoint/2010/main" val="2221985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05607" y="164436"/>
            <a:ext cx="3922870" cy="261610"/>
          </a:xfrm>
          <a:prstGeom prst="rect">
            <a:avLst/>
          </a:prstGeom>
          <a:noFill/>
          <a:ln>
            <a:solidFill>
              <a:schemeClr val="tx1"/>
            </a:solidFill>
          </a:ln>
        </p:spPr>
        <p:txBody>
          <a:bodyPr wrap="none" rtlCol="0">
            <a:spAutoFit/>
          </a:bodyPr>
          <a:lstStyle/>
          <a:p>
            <a:pPr algn="ctr"/>
            <a:r>
              <a:rPr lang="en-US" sz="1100" b="1" dirty="0">
                <a:latin typeface="Arial" panose="020B0604020202020204" pitchFamily="34" charset="0"/>
                <a:cs typeface="Arial" panose="020B0604020202020204" pitchFamily="34" charset="0"/>
              </a:rPr>
              <a:t>4</a:t>
            </a:r>
            <a:r>
              <a:rPr lang="en-US" sz="1100" b="1" baseline="30000" dirty="0">
                <a:latin typeface="Arial" panose="020B0604020202020204" pitchFamily="34" charset="0"/>
                <a:cs typeface="Arial" panose="020B0604020202020204" pitchFamily="34" charset="0"/>
              </a:rPr>
              <a:t>th</a:t>
            </a:r>
            <a:r>
              <a:rPr lang="en-US" sz="1100" b="1" dirty="0">
                <a:latin typeface="Arial" panose="020B0604020202020204" pitchFamily="34" charset="0"/>
                <a:cs typeface="Arial" panose="020B0604020202020204" pitchFamily="34" charset="0"/>
              </a:rPr>
              <a:t> grade Art Ambassador: Immigration / Robert </a:t>
            </a:r>
            <a:r>
              <a:rPr lang="en-US" sz="1100" b="1" dirty="0" err="1">
                <a:latin typeface="Arial" panose="020B0604020202020204" pitchFamily="34" charset="0"/>
                <a:cs typeface="Arial" panose="020B0604020202020204" pitchFamily="34" charset="0"/>
              </a:rPr>
              <a:t>Sabuda</a:t>
            </a:r>
            <a:endParaRPr lang="en-US" sz="1100" b="1" dirty="0">
              <a:latin typeface="Arial" panose="020B0604020202020204" pitchFamily="34" charset="0"/>
              <a:cs typeface="Arial" panose="020B0604020202020204" pitchFamily="34" charset="0"/>
            </a:endParaRPr>
          </a:p>
        </p:txBody>
      </p:sp>
      <p:pic>
        <p:nvPicPr>
          <p:cNvPr id="1026" name="Picture 2" descr="C:\Users\terita\Pictures\2014_04_22\IMG_766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371600"/>
            <a:ext cx="7112000" cy="5334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172669" y="4679950"/>
            <a:ext cx="2082800" cy="1562100"/>
          </a:xfrm>
          <a:prstGeom prst="rect">
            <a:avLst/>
          </a:prstGeom>
        </p:spPr>
      </p:pic>
      <p:sp>
        <p:nvSpPr>
          <p:cNvPr id="4" name="TextBox 3"/>
          <p:cNvSpPr txBox="1"/>
          <p:nvPr/>
        </p:nvSpPr>
        <p:spPr>
          <a:xfrm>
            <a:off x="3566260" y="2362200"/>
            <a:ext cx="1462940" cy="536377"/>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Black Office File Folders</a:t>
            </a:r>
          </a:p>
        </p:txBody>
      </p:sp>
      <p:sp>
        <p:nvSpPr>
          <p:cNvPr id="5" name="TextBox 4"/>
          <p:cNvSpPr txBox="1"/>
          <p:nvPr/>
        </p:nvSpPr>
        <p:spPr>
          <a:xfrm>
            <a:off x="5860472" y="3297382"/>
            <a:ext cx="1073729" cy="830997"/>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Green stock paper</a:t>
            </a:r>
          </a:p>
          <a:p>
            <a:pPr algn="ctr"/>
            <a:r>
              <a:rPr lang="en-US" sz="1200" b="1" dirty="0">
                <a:latin typeface="Arial" panose="020B0604020202020204" pitchFamily="34" charset="0"/>
                <a:cs typeface="Arial" panose="020B0604020202020204" pitchFamily="34" charset="0"/>
              </a:rPr>
              <a:t>MUST BE</a:t>
            </a:r>
          </a:p>
          <a:p>
            <a:pPr algn="ctr"/>
            <a:r>
              <a:rPr lang="en-US" sz="1200" b="1" dirty="0">
                <a:latin typeface="Arial" panose="020B0604020202020204" pitchFamily="34" charset="0"/>
                <a:cs typeface="Arial" panose="020B0604020202020204" pitchFamily="34" charset="0"/>
              </a:rPr>
              <a:t>(90 lbs.)</a:t>
            </a:r>
          </a:p>
        </p:txBody>
      </p:sp>
      <p:sp>
        <p:nvSpPr>
          <p:cNvPr id="6" name="TextBox 5"/>
          <p:cNvSpPr txBox="1"/>
          <p:nvPr/>
        </p:nvSpPr>
        <p:spPr>
          <a:xfrm>
            <a:off x="7710355" y="2927117"/>
            <a:ext cx="1219200" cy="1569660"/>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Statue of Liberty </a:t>
            </a:r>
          </a:p>
          <a:p>
            <a:pPr algn="ctr"/>
            <a:r>
              <a:rPr lang="en-US" sz="1200" dirty="0">
                <a:latin typeface="Arial" panose="020B0604020202020204" pitchFamily="34" charset="0"/>
                <a:cs typeface="Arial" panose="020B0604020202020204" pitchFamily="34" charset="0"/>
              </a:rPr>
              <a:t>pop-up</a:t>
            </a:r>
          </a:p>
          <a:p>
            <a:pPr algn="ctr"/>
            <a:r>
              <a:rPr lang="en-US" sz="1200" u="sng" dirty="0">
                <a:latin typeface="Arial" panose="020B0604020202020204" pitchFamily="34" charset="0"/>
                <a:cs typeface="Arial" panose="020B0604020202020204" pitchFamily="34" charset="0"/>
              </a:rPr>
              <a:t>TEMPLATE</a:t>
            </a:r>
          </a:p>
          <a:p>
            <a:pPr algn="ctr"/>
            <a:r>
              <a:rPr lang="en-US" sz="1200" dirty="0">
                <a:latin typeface="Arial" panose="020B0604020202020204" pitchFamily="34" charset="0"/>
                <a:cs typeface="Arial" panose="020B0604020202020204" pitchFamily="34" charset="0"/>
              </a:rPr>
              <a:t>FIND WHITE MASTER COPY</a:t>
            </a:r>
          </a:p>
          <a:p>
            <a:pPr algn="ctr"/>
            <a:r>
              <a:rPr lang="en-US" sz="1200" dirty="0">
                <a:latin typeface="Arial" panose="020B0604020202020204" pitchFamily="34" charset="0"/>
                <a:cs typeface="Arial" panose="020B0604020202020204" pitchFamily="34" charset="0"/>
              </a:rPr>
              <a:t>or PDF!</a:t>
            </a:r>
          </a:p>
        </p:txBody>
      </p:sp>
      <p:sp>
        <p:nvSpPr>
          <p:cNvPr id="7" name="TextBox 6"/>
          <p:cNvSpPr txBox="1"/>
          <p:nvPr/>
        </p:nvSpPr>
        <p:spPr>
          <a:xfrm>
            <a:off x="3200400" y="3330180"/>
            <a:ext cx="1158140" cy="738664"/>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Red construction paper</a:t>
            </a:r>
          </a:p>
        </p:txBody>
      </p:sp>
      <p:sp>
        <p:nvSpPr>
          <p:cNvPr id="10" name="TextBox 9"/>
          <p:cNvSpPr txBox="1"/>
          <p:nvPr/>
        </p:nvSpPr>
        <p:spPr>
          <a:xfrm>
            <a:off x="4450130" y="3212068"/>
            <a:ext cx="1158140" cy="738664"/>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Blue</a:t>
            </a:r>
          </a:p>
          <a:p>
            <a:r>
              <a:rPr lang="en-US" sz="1400" dirty="0">
                <a:latin typeface="Arial" panose="020B0604020202020204" pitchFamily="34" charset="0"/>
                <a:cs typeface="Arial" panose="020B0604020202020204" pitchFamily="34" charset="0"/>
              </a:rPr>
              <a:t>construction paper</a:t>
            </a:r>
          </a:p>
        </p:txBody>
      </p:sp>
      <p:sp>
        <p:nvSpPr>
          <p:cNvPr id="8" name="TextBox 7"/>
          <p:cNvSpPr txBox="1"/>
          <p:nvPr/>
        </p:nvSpPr>
        <p:spPr>
          <a:xfrm>
            <a:off x="273042" y="3490289"/>
            <a:ext cx="1600199" cy="120032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(2) File Folder</a:t>
            </a:r>
          </a:p>
          <a:p>
            <a:r>
              <a:rPr lang="en-US" sz="1200" dirty="0">
                <a:latin typeface="Arial" panose="020B0604020202020204" pitchFamily="34" charset="0"/>
                <a:cs typeface="Arial" panose="020B0604020202020204" pitchFamily="34" charset="0"/>
              </a:rPr>
              <a:t>TEMPLATES</a:t>
            </a:r>
          </a:p>
          <a:p>
            <a:r>
              <a:rPr lang="en-US" sz="1200" dirty="0">
                <a:latin typeface="Arial" panose="020B0604020202020204" pitchFamily="34" charset="0"/>
                <a:cs typeface="Arial" panose="020B0604020202020204" pitchFamily="34" charset="0"/>
              </a:rPr>
              <a:t>Follow to cut back (not out) the TABS on black office folders</a:t>
            </a:r>
          </a:p>
        </p:txBody>
      </p:sp>
      <p:sp>
        <p:nvSpPr>
          <p:cNvPr id="9" name="TextBox 8"/>
          <p:cNvSpPr txBox="1"/>
          <p:nvPr/>
        </p:nvSpPr>
        <p:spPr>
          <a:xfrm>
            <a:off x="1798824" y="6089257"/>
            <a:ext cx="1348446" cy="646331"/>
          </a:xfrm>
          <a:prstGeom prst="rect">
            <a:avLst/>
          </a:prstGeom>
          <a:noFill/>
        </p:spPr>
        <p:txBody>
          <a:bodyPr wrap="none" rtlCol="0">
            <a:spAutoFit/>
          </a:bodyPr>
          <a:lstStyle/>
          <a:p>
            <a:pPr algn="ctr"/>
            <a:r>
              <a:rPr lang="en-US" sz="1200" dirty="0">
                <a:latin typeface="Arial" panose="020B0604020202020204" pitchFamily="34" charset="0"/>
                <a:cs typeface="Arial" panose="020B0604020202020204" pitchFamily="34" charset="0"/>
              </a:rPr>
              <a:t>“Special Talents”</a:t>
            </a:r>
          </a:p>
          <a:p>
            <a:pPr algn="ctr"/>
            <a:r>
              <a:rPr lang="en-US" sz="1200" dirty="0">
                <a:latin typeface="Arial" panose="020B0604020202020204" pitchFamily="34" charset="0"/>
                <a:cs typeface="Arial" panose="020B0604020202020204" pitchFamily="34" charset="0"/>
              </a:rPr>
              <a:t> MASTER COPY</a:t>
            </a:r>
          </a:p>
          <a:p>
            <a:pPr algn="ctr"/>
            <a:r>
              <a:rPr lang="en-US" sz="1200" dirty="0">
                <a:latin typeface="Arial" panose="020B0604020202020204" pitchFamily="34" charset="0"/>
                <a:cs typeface="Arial" panose="020B0604020202020204" pitchFamily="34" charset="0"/>
              </a:rPr>
              <a:t>Also a PDF</a:t>
            </a:r>
          </a:p>
        </p:txBody>
      </p:sp>
      <p:sp>
        <p:nvSpPr>
          <p:cNvPr id="11" name="TextBox 10"/>
          <p:cNvSpPr txBox="1"/>
          <p:nvPr/>
        </p:nvSpPr>
        <p:spPr>
          <a:xfrm>
            <a:off x="3527893" y="5010090"/>
            <a:ext cx="1114408" cy="461665"/>
          </a:xfrm>
          <a:prstGeom prst="rect">
            <a:avLst/>
          </a:prstGeom>
          <a:noFill/>
        </p:spPr>
        <p:txBody>
          <a:bodyPr wrap="none" rtlCol="0">
            <a:spAutoFit/>
          </a:bodyPr>
          <a:lstStyle/>
          <a:p>
            <a:pPr algn="ctr"/>
            <a:r>
              <a:rPr lang="en-US" sz="1200" dirty="0">
                <a:solidFill>
                  <a:schemeClr val="bg1"/>
                </a:solidFill>
                <a:latin typeface="Arial" panose="020B0604020202020204" pitchFamily="34" charset="0"/>
                <a:cs typeface="Arial" panose="020B0604020202020204" pitchFamily="34" charset="0"/>
              </a:rPr>
              <a:t>(3) packages </a:t>
            </a:r>
          </a:p>
          <a:p>
            <a:pPr algn="ctr"/>
            <a:r>
              <a:rPr lang="en-US" sz="1200" dirty="0">
                <a:solidFill>
                  <a:schemeClr val="bg1"/>
                </a:solidFill>
                <a:latin typeface="Arial" panose="020B0604020202020204" pitchFamily="34" charset="0"/>
                <a:cs typeface="Arial" panose="020B0604020202020204" pitchFamily="34" charset="0"/>
              </a:rPr>
              <a:t>wipes</a:t>
            </a:r>
          </a:p>
        </p:txBody>
      </p:sp>
      <p:sp>
        <p:nvSpPr>
          <p:cNvPr id="12" name="TextBox 11"/>
          <p:cNvSpPr txBox="1"/>
          <p:nvPr/>
        </p:nvSpPr>
        <p:spPr>
          <a:xfrm>
            <a:off x="4476483" y="5867400"/>
            <a:ext cx="1383989" cy="830997"/>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Suitcase MASTER</a:t>
            </a:r>
          </a:p>
          <a:p>
            <a:pPr algn="ctr"/>
            <a:r>
              <a:rPr lang="en-US" sz="1200" dirty="0">
                <a:latin typeface="Arial" panose="020B0604020202020204" pitchFamily="34" charset="0"/>
                <a:cs typeface="Arial" panose="020B0604020202020204" pitchFamily="34" charset="0"/>
              </a:rPr>
              <a:t>COPY</a:t>
            </a:r>
          </a:p>
          <a:p>
            <a:pPr algn="ctr"/>
            <a:r>
              <a:rPr lang="en-US" sz="1200" dirty="0">
                <a:latin typeface="Arial" panose="020B0604020202020204" pitchFamily="34" charset="0"/>
                <a:cs typeface="Arial" panose="020B0604020202020204" pitchFamily="34" charset="0"/>
              </a:rPr>
              <a:t>Also a PDF</a:t>
            </a:r>
          </a:p>
        </p:txBody>
      </p:sp>
      <p:sp>
        <p:nvSpPr>
          <p:cNvPr id="13" name="TextBox 12"/>
          <p:cNvSpPr txBox="1"/>
          <p:nvPr/>
        </p:nvSpPr>
        <p:spPr>
          <a:xfrm>
            <a:off x="6629400" y="5420380"/>
            <a:ext cx="1676399"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Pop-up Book in special container</a:t>
            </a:r>
          </a:p>
        </p:txBody>
      </p:sp>
      <p:sp>
        <p:nvSpPr>
          <p:cNvPr id="14" name="TextBox 13"/>
          <p:cNvSpPr txBox="1"/>
          <p:nvPr/>
        </p:nvSpPr>
        <p:spPr>
          <a:xfrm>
            <a:off x="5608270" y="2286000"/>
            <a:ext cx="1325931" cy="523220"/>
          </a:xfrm>
          <a:prstGeom prst="rect">
            <a:avLst/>
          </a:prstGeom>
          <a:noFill/>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White regular copy paper</a:t>
            </a:r>
          </a:p>
        </p:txBody>
      </p:sp>
      <p:sp>
        <p:nvSpPr>
          <p:cNvPr id="15" name="TextBox 14"/>
          <p:cNvSpPr txBox="1"/>
          <p:nvPr/>
        </p:nvSpPr>
        <p:spPr>
          <a:xfrm>
            <a:off x="143857" y="1063753"/>
            <a:ext cx="861963" cy="830997"/>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LOTS of PUZZLE PIECES in a bin</a:t>
            </a:r>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68477" y="1364446"/>
            <a:ext cx="2146723" cy="1610042"/>
          </a:xfrm>
          <a:prstGeom prst="rect">
            <a:avLst/>
          </a:prstGeom>
        </p:spPr>
      </p:pic>
      <p:sp>
        <p:nvSpPr>
          <p:cNvPr id="16" name="TextBox 15"/>
          <p:cNvSpPr txBox="1"/>
          <p:nvPr/>
        </p:nvSpPr>
        <p:spPr>
          <a:xfrm>
            <a:off x="6023821" y="1094054"/>
            <a:ext cx="1576072" cy="523220"/>
          </a:xfrm>
          <a:prstGeom prst="rect">
            <a:avLst/>
          </a:prstGeom>
          <a:noFill/>
        </p:spPr>
        <p:txBody>
          <a:bodyPr wrap="none" rtlCol="0">
            <a:spAutoFit/>
          </a:bodyPr>
          <a:lstStyle/>
          <a:p>
            <a:pPr algn="ctr"/>
            <a:r>
              <a:rPr lang="en-US" sz="1400" dirty="0">
                <a:latin typeface="Arial" panose="020B0604020202020204" pitchFamily="34" charset="0"/>
                <a:cs typeface="Arial" panose="020B0604020202020204" pitchFamily="34" charset="0"/>
              </a:rPr>
              <a:t>(9-12) Containers</a:t>
            </a:r>
          </a:p>
          <a:p>
            <a:pPr algn="ctr"/>
            <a:r>
              <a:rPr lang="en-US" sz="1400" dirty="0">
                <a:latin typeface="Arial" panose="020B0604020202020204" pitchFamily="34" charset="0"/>
                <a:cs typeface="Arial" panose="020B0604020202020204" pitchFamily="34" charset="0"/>
              </a:rPr>
              <a:t>Oil Pastels</a:t>
            </a:r>
          </a:p>
        </p:txBody>
      </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30453" y="5133268"/>
            <a:ext cx="1629832" cy="1222374"/>
          </a:xfrm>
          <a:prstGeom prst="rect">
            <a:avLst/>
          </a:prstGeom>
        </p:spPr>
      </p:pic>
      <p:pic>
        <p:nvPicPr>
          <p:cNvPr id="19" name="Picture 18"/>
          <p:cNvPicPr>
            <a:picLocks noChangeAspect="1"/>
          </p:cNvPicPr>
          <p:nvPr/>
        </p:nvPicPr>
        <p:blipFill rotWithShape="1">
          <a:blip r:embed="rId6" cstate="print">
            <a:extLst>
              <a:ext uri="{28A0092B-C50C-407E-A947-70E740481C1C}">
                <a14:useLocalDpi xmlns:a14="http://schemas.microsoft.com/office/drawing/2010/main" val="0"/>
              </a:ext>
            </a:extLst>
          </a:blip>
          <a:srcRect r="6869" b="3903"/>
          <a:stretch/>
        </p:blipFill>
        <p:spPr>
          <a:xfrm>
            <a:off x="1477179" y="1543233"/>
            <a:ext cx="1949804" cy="1601667"/>
          </a:xfrm>
          <a:prstGeom prst="rect">
            <a:avLst/>
          </a:prstGeom>
          <a:ln>
            <a:noFill/>
          </a:ln>
        </p:spPr>
      </p:pic>
      <p:pic>
        <p:nvPicPr>
          <p:cNvPr id="1029" name="Picture 5" descr="https://encrypted-tbn2.gstatic.com/images?q=tbn:ANd9GcQmmYhDwEh-gxQLo_T6Yk4SnqgudzQtC3tQ7LHwZiW6ejuKq2vDx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9061" y="1865671"/>
            <a:ext cx="1277362" cy="956789"/>
          </a:xfrm>
          <a:prstGeom prst="rect">
            <a:avLst/>
          </a:prstGeom>
          <a:noFill/>
          <a:ln w="28575">
            <a:solidFill>
              <a:schemeClr val="bg1"/>
            </a:solidFill>
          </a:ln>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306063" y="5105400"/>
            <a:ext cx="990816" cy="523220"/>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(30) Black ink pens</a:t>
            </a:r>
          </a:p>
        </p:txBody>
      </p:sp>
      <p:sp>
        <p:nvSpPr>
          <p:cNvPr id="21" name="TextBox 20"/>
          <p:cNvSpPr txBox="1"/>
          <p:nvPr/>
        </p:nvSpPr>
        <p:spPr>
          <a:xfrm>
            <a:off x="1452074" y="1531516"/>
            <a:ext cx="2141933" cy="261610"/>
          </a:xfrm>
          <a:prstGeom prst="rect">
            <a:avLst/>
          </a:prstGeom>
          <a:solidFill>
            <a:schemeClr val="tx1"/>
          </a:solidFill>
        </p:spPr>
        <p:txBody>
          <a:bodyPr wrap="none" rtlCol="0">
            <a:spAutoFit/>
          </a:bodyPr>
          <a:lstStyle/>
          <a:p>
            <a:r>
              <a:rPr lang="en-US" sz="1100" dirty="0">
                <a:solidFill>
                  <a:schemeClr val="bg1"/>
                </a:solidFill>
                <a:latin typeface="Arial" panose="020B0604020202020204" pitchFamily="34" charset="0"/>
                <a:cs typeface="Arial" panose="020B0604020202020204" pitchFamily="34" charset="0"/>
              </a:rPr>
              <a:t>(6) containers for puzzle pieces</a:t>
            </a:r>
          </a:p>
        </p:txBody>
      </p:sp>
      <p:sp>
        <p:nvSpPr>
          <p:cNvPr id="24" name="TextBox 23"/>
          <p:cNvSpPr txBox="1"/>
          <p:nvPr/>
        </p:nvSpPr>
        <p:spPr>
          <a:xfrm>
            <a:off x="7750933" y="201427"/>
            <a:ext cx="1141659" cy="261610"/>
          </a:xfrm>
          <a:prstGeom prst="rect">
            <a:avLst/>
          </a:prstGeom>
          <a:noFill/>
          <a:ln>
            <a:solidFill>
              <a:schemeClr val="tx1"/>
            </a:solidFill>
          </a:ln>
        </p:spPr>
        <p:txBody>
          <a:bodyPr wrap="none" rtlCol="0">
            <a:spAutoFit/>
          </a:bodyPr>
          <a:lstStyle/>
          <a:p>
            <a:r>
              <a:rPr lang="en-US" sz="1100" b="1" dirty="0">
                <a:latin typeface="Arial" panose="020B0604020202020204" pitchFamily="34" charset="0"/>
                <a:cs typeface="Arial" panose="020B0604020202020204" pitchFamily="34" charset="0"/>
              </a:rPr>
              <a:t>Supply Photo:</a:t>
            </a:r>
          </a:p>
        </p:txBody>
      </p:sp>
    </p:spTree>
    <p:extLst>
      <p:ext uri="{BB962C8B-B14F-4D97-AF65-F5344CB8AC3E}">
        <p14:creationId xmlns:p14="http://schemas.microsoft.com/office/powerpoint/2010/main" val="399430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212847" y="685800"/>
            <a:ext cx="8229600" cy="6232475"/>
          </a:xfrm>
          <a:prstGeom prst="rect">
            <a:avLst/>
          </a:prstGeom>
          <a:noFill/>
        </p:spPr>
        <p:txBody>
          <a:bodyPr wrap="square" rtlCol="0">
            <a:spAutoFit/>
          </a:bodyPr>
          <a:lstStyle/>
          <a:p>
            <a:r>
              <a:rPr lang="en-US" sz="1050" b="1" u="sng" dirty="0">
                <a:latin typeface="Arial" panose="020B0604020202020204" pitchFamily="34" charset="0"/>
                <a:cs typeface="Arial" panose="020B0604020202020204" pitchFamily="34" charset="0"/>
              </a:rPr>
              <a:t>AMAZON:</a:t>
            </a:r>
          </a:p>
          <a:p>
            <a:pPr marL="742950" lvl="1" indent="-285750">
              <a:buFont typeface="Arial" panose="020B0604020202020204" pitchFamily="34" charset="0"/>
              <a:buChar char="•"/>
            </a:pPr>
            <a:r>
              <a:rPr lang="en-US" sz="1050" dirty="0">
                <a:latin typeface="Arial" panose="020B0604020202020204" pitchFamily="34" charset="0"/>
                <a:cs typeface="Arial" panose="020B0604020202020204" pitchFamily="34" charset="0"/>
              </a:rPr>
              <a:t>(1-2) packages (100/box): </a:t>
            </a:r>
            <a:r>
              <a:rPr lang="en-US" sz="1050" b="1" i="1" u="sng" dirty="0">
                <a:latin typeface="Arial" panose="020B0604020202020204" pitchFamily="34" charset="0"/>
                <a:cs typeface="Arial" panose="020B0604020202020204" pitchFamily="34" charset="0"/>
              </a:rPr>
              <a:t>BLACK</a:t>
            </a:r>
            <a:r>
              <a:rPr lang="en-US" sz="1050" b="1" u="sng" dirty="0">
                <a:latin typeface="Arial" panose="020B0604020202020204" pitchFamily="34" charset="0"/>
                <a:cs typeface="Arial" panose="020B0604020202020204" pitchFamily="34" charset="0"/>
              </a:rPr>
              <a:t>  office folders</a:t>
            </a:r>
            <a:r>
              <a:rPr lang="en-US" sz="1050" dirty="0">
                <a:latin typeface="Arial" panose="020B0604020202020204" pitchFamily="34" charset="0"/>
                <a:cs typeface="Arial" panose="020B0604020202020204" pitchFamily="34" charset="0"/>
              </a:rPr>
              <a:t>:  (1) for each student</a:t>
            </a:r>
          </a:p>
          <a:p>
            <a:pPr lvl="2"/>
            <a:r>
              <a:rPr lang="en-US" sz="1050" dirty="0">
                <a:latin typeface="Arial" panose="020B0604020202020204" pitchFamily="34" charset="0"/>
                <a:cs typeface="Arial" panose="020B0604020202020204" pitchFamily="34" charset="0"/>
              </a:rPr>
              <a:t>FYI:  You can buy regular manila folders but you will need to buy A LOT OF GLUE, black paper; cut it and glue it to all of the folders.  It’s less expensive to buy the BLACK OFFICE FOLDERS.</a:t>
            </a:r>
          </a:p>
          <a:p>
            <a:pPr marL="742950" lvl="1" indent="-285750">
              <a:buFont typeface="Arial" panose="020B0604020202020204" pitchFamily="34" charset="0"/>
              <a:buChar char="•"/>
            </a:pPr>
            <a:r>
              <a:rPr lang="en-US" sz="1050" dirty="0">
                <a:latin typeface="Arial" panose="020B0604020202020204" pitchFamily="34" charset="0"/>
                <a:cs typeface="Arial" panose="020B0604020202020204" pitchFamily="34" charset="0"/>
              </a:rPr>
              <a:t>(1) package, </a:t>
            </a:r>
            <a:r>
              <a:rPr lang="en-US" sz="1050" b="1" u="sng" dirty="0">
                <a:solidFill>
                  <a:srgbClr val="FF0000"/>
                </a:solidFill>
                <a:latin typeface="Arial" panose="020B0604020202020204" pitchFamily="34" charset="0"/>
                <a:cs typeface="Arial" panose="020B0604020202020204" pitchFamily="34" charset="0"/>
              </a:rPr>
              <a:t>must be 90 LB</a:t>
            </a:r>
            <a:r>
              <a:rPr lang="en-US" sz="1050" dirty="0">
                <a:solidFill>
                  <a:srgbClr val="FF0000"/>
                </a:solidFill>
                <a:latin typeface="Arial" panose="020B0604020202020204" pitchFamily="34" charset="0"/>
                <a:cs typeface="Arial" panose="020B0604020202020204" pitchFamily="34" charset="0"/>
              </a:rPr>
              <a:t>.</a:t>
            </a:r>
            <a:r>
              <a:rPr lang="en-US" sz="1050" dirty="0">
                <a:latin typeface="Arial" panose="020B0604020202020204" pitchFamily="34" charset="0"/>
                <a:cs typeface="Arial" panose="020B0604020202020204" pitchFamily="34" charset="0"/>
              </a:rPr>
              <a:t> </a:t>
            </a:r>
            <a:r>
              <a:rPr lang="en-US" sz="1050" u="sng" dirty="0">
                <a:latin typeface="Arial" panose="020B0604020202020204" pitchFamily="34" charset="0"/>
                <a:cs typeface="Arial" panose="020B0604020202020204" pitchFamily="34" charset="0"/>
              </a:rPr>
              <a:t>GREEN</a:t>
            </a:r>
            <a:r>
              <a:rPr lang="en-US" sz="1050" dirty="0">
                <a:latin typeface="Arial" panose="020B0604020202020204" pitchFamily="34" charset="0"/>
                <a:cs typeface="Arial" panose="020B0604020202020204" pitchFamily="34" charset="0"/>
              </a:rPr>
              <a:t> CARD STOCK PAPER -250 sheets: Statue of Liberty green, NOT dark green</a:t>
            </a:r>
          </a:p>
          <a:p>
            <a:pPr marL="285750" indent="-285750">
              <a:buFont typeface="Arial" panose="020B0604020202020204" pitchFamily="34" charset="0"/>
              <a:buChar char="•"/>
            </a:pPr>
            <a:endParaRPr lang="en-US" sz="105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050" dirty="0">
              <a:latin typeface="Arial" panose="020B0604020202020204" pitchFamily="34" charset="0"/>
              <a:cs typeface="Arial" panose="020B0604020202020204" pitchFamily="34" charset="0"/>
            </a:endParaRPr>
          </a:p>
          <a:p>
            <a:r>
              <a:rPr lang="en-US" sz="1050" b="1" u="sng" dirty="0">
                <a:latin typeface="Arial" panose="020B0604020202020204" pitchFamily="34" charset="0"/>
                <a:cs typeface="Arial" panose="020B0604020202020204" pitchFamily="34" charset="0"/>
              </a:rPr>
              <a:t>WALMART:</a:t>
            </a:r>
          </a:p>
          <a:p>
            <a:pPr marL="742950" lvl="1" indent="-285750">
              <a:buFont typeface="Arial" panose="020B0604020202020204" pitchFamily="34" charset="0"/>
              <a:buChar char="•"/>
            </a:pPr>
            <a:r>
              <a:rPr lang="en-US" sz="1050" dirty="0">
                <a:latin typeface="Arial" panose="020B0604020202020204" pitchFamily="34" charset="0"/>
                <a:cs typeface="Arial" panose="020B0604020202020204" pitchFamily="34" charset="0"/>
              </a:rPr>
              <a:t>(2) LARGE WIPIES; for each student to clean their hands after they use the oil pastels.</a:t>
            </a:r>
          </a:p>
          <a:p>
            <a:pPr marL="742950" lvl="1" indent="-285750">
              <a:buFont typeface="Arial" panose="020B0604020202020204" pitchFamily="34" charset="0"/>
              <a:buChar char="•"/>
            </a:pPr>
            <a:r>
              <a:rPr lang="en-US" sz="1050" dirty="0">
                <a:latin typeface="Arial" panose="020B0604020202020204" pitchFamily="34" charset="0"/>
                <a:cs typeface="Arial" panose="020B0604020202020204" pitchFamily="34" charset="0"/>
              </a:rPr>
              <a:t>OIL PASTELS (if you need to add/replace current supply)</a:t>
            </a:r>
          </a:p>
          <a:p>
            <a:pPr marL="742950" lvl="1" indent="-285750">
              <a:buFont typeface="Arial" panose="020B0604020202020204" pitchFamily="34" charset="0"/>
              <a:buChar char="•"/>
            </a:pPr>
            <a:r>
              <a:rPr lang="en-US" sz="1050" dirty="0">
                <a:latin typeface="Arial" panose="020B0604020202020204" pitchFamily="34" charset="0"/>
                <a:cs typeface="Arial" panose="020B0604020202020204" pitchFamily="34" charset="0"/>
              </a:rPr>
              <a:t>Small package of glue sticks; project is done at the end of the year… student’s are usually out.</a:t>
            </a:r>
          </a:p>
          <a:p>
            <a:endParaRPr lang="en-US" sz="1050" dirty="0">
              <a:latin typeface="Arial" panose="020B0604020202020204" pitchFamily="34" charset="0"/>
              <a:cs typeface="Arial" panose="020B0604020202020204" pitchFamily="34" charset="0"/>
            </a:endParaRPr>
          </a:p>
          <a:p>
            <a:endParaRPr lang="en-US" sz="1050" dirty="0">
              <a:latin typeface="Arial" panose="020B0604020202020204" pitchFamily="34" charset="0"/>
              <a:cs typeface="Arial" panose="020B0604020202020204" pitchFamily="34" charset="0"/>
            </a:endParaRPr>
          </a:p>
          <a:p>
            <a:r>
              <a:rPr lang="en-US" sz="1050" b="1" u="sng" dirty="0">
                <a:latin typeface="Arial" panose="020B0604020202020204" pitchFamily="34" charset="0"/>
                <a:cs typeface="Arial" panose="020B0604020202020204" pitchFamily="34" charset="0"/>
              </a:rPr>
              <a:t>MICHAEL’s</a:t>
            </a:r>
            <a:r>
              <a:rPr lang="en-US" sz="1050" b="1" dirty="0">
                <a:latin typeface="Arial" panose="020B0604020202020204" pitchFamily="34" charset="0"/>
                <a:cs typeface="Arial" panose="020B0604020202020204" pitchFamily="34" charset="0"/>
              </a:rPr>
              <a:t>:  (check first to see if there is any left over from last year).</a:t>
            </a:r>
          </a:p>
          <a:p>
            <a:pPr marL="742950" lvl="1" indent="-285750">
              <a:buFont typeface="Arial" panose="020B0604020202020204" pitchFamily="34" charset="0"/>
              <a:buChar char="•"/>
            </a:pPr>
            <a:r>
              <a:rPr lang="en-US" sz="1050" dirty="0">
                <a:latin typeface="Arial" panose="020B0604020202020204" pitchFamily="34" charset="0"/>
                <a:cs typeface="Arial" panose="020B0604020202020204" pitchFamily="34" charset="0"/>
              </a:rPr>
              <a:t>1-package, Red construction paper</a:t>
            </a:r>
          </a:p>
          <a:p>
            <a:pPr marL="742950" lvl="1" indent="-285750">
              <a:buFont typeface="Arial" panose="020B0604020202020204" pitchFamily="34" charset="0"/>
              <a:buChar char="•"/>
            </a:pPr>
            <a:r>
              <a:rPr lang="en-US" sz="1050" dirty="0">
                <a:latin typeface="Arial" panose="020B0604020202020204" pitchFamily="34" charset="0"/>
                <a:cs typeface="Arial" panose="020B0604020202020204" pitchFamily="34" charset="0"/>
              </a:rPr>
              <a:t>1-package, Blue construction paper</a:t>
            </a:r>
          </a:p>
          <a:p>
            <a:endParaRPr lang="en-US" sz="1050" dirty="0">
              <a:latin typeface="Arial" panose="020B0604020202020204" pitchFamily="34" charset="0"/>
              <a:cs typeface="Arial" panose="020B0604020202020204" pitchFamily="34" charset="0"/>
            </a:endParaRPr>
          </a:p>
          <a:p>
            <a:endParaRPr lang="en-US" sz="1050" dirty="0">
              <a:latin typeface="Arial" panose="020B0604020202020204" pitchFamily="34" charset="0"/>
              <a:cs typeface="Arial" panose="020B0604020202020204" pitchFamily="34" charset="0"/>
            </a:endParaRPr>
          </a:p>
          <a:p>
            <a:r>
              <a:rPr lang="en-US" sz="1050" b="1" u="sng" dirty="0">
                <a:latin typeface="Arial" panose="020B0604020202020204" pitchFamily="34" charset="0"/>
                <a:cs typeface="Arial" panose="020B0604020202020204" pitchFamily="34" charset="0"/>
              </a:rPr>
              <a:t>SAVER’s in Henrietta / THRIFT STORES</a:t>
            </a:r>
            <a:r>
              <a:rPr lang="en-US" sz="1050" dirty="0">
                <a:latin typeface="Arial" panose="020B0604020202020204" pitchFamily="34" charset="0"/>
                <a:cs typeface="Arial" panose="020B0604020202020204" pitchFamily="34" charset="0"/>
              </a:rPr>
              <a:t>:  </a:t>
            </a:r>
          </a:p>
          <a:p>
            <a:pPr marL="742950" lvl="1" indent="-285750">
              <a:buFont typeface="Arial" panose="020B0604020202020204" pitchFamily="34" charset="0"/>
              <a:buChar char="•"/>
            </a:pPr>
            <a:r>
              <a:rPr lang="en-US" sz="1050" dirty="0">
                <a:latin typeface="Arial" panose="020B0604020202020204" pitchFamily="34" charset="0"/>
                <a:cs typeface="Arial" panose="020B0604020202020204" pitchFamily="34" charset="0"/>
              </a:rPr>
              <a:t>If you need more puzzle pieces. They may donate or you</a:t>
            </a:r>
          </a:p>
          <a:p>
            <a:pPr lvl="1"/>
            <a:r>
              <a:rPr lang="en-US" sz="1050" dirty="0">
                <a:latin typeface="Arial" panose="020B0604020202020204" pitchFamily="34" charset="0"/>
                <a:cs typeface="Arial" panose="020B0604020202020204" pitchFamily="34" charset="0"/>
              </a:rPr>
              <a:t>      can buy them cheaply.  Take out any that area REALLY BIG!</a:t>
            </a:r>
          </a:p>
          <a:p>
            <a:endParaRPr lang="en-US" sz="1050" dirty="0">
              <a:latin typeface="Arial" panose="020B0604020202020204" pitchFamily="34" charset="0"/>
              <a:cs typeface="Arial" panose="020B0604020202020204" pitchFamily="34" charset="0"/>
            </a:endParaRPr>
          </a:p>
          <a:p>
            <a:endParaRPr lang="en-US" sz="1050" dirty="0">
              <a:latin typeface="Arial" panose="020B0604020202020204" pitchFamily="34" charset="0"/>
              <a:cs typeface="Arial" panose="020B0604020202020204" pitchFamily="34" charset="0"/>
            </a:endParaRPr>
          </a:p>
          <a:p>
            <a:r>
              <a:rPr lang="en-US" sz="1050" b="1" u="sng" dirty="0">
                <a:latin typeface="Arial" panose="020B0604020202020204" pitchFamily="34" charset="0"/>
                <a:cs typeface="Arial" panose="020B0604020202020204" pitchFamily="34" charset="0"/>
              </a:rPr>
              <a:t>LOOK IN GRADE BIN or AA shelf:</a:t>
            </a:r>
          </a:p>
          <a:p>
            <a:pPr marL="742950" lvl="1" indent="-285750">
              <a:buFont typeface="Arial" panose="020B0604020202020204" pitchFamily="34" charset="0"/>
              <a:buChar char="•"/>
            </a:pPr>
            <a:r>
              <a:rPr lang="en-US" sz="1050" dirty="0">
                <a:latin typeface="Arial" panose="020B0604020202020204" pitchFamily="34" charset="0"/>
                <a:cs typeface="Arial" panose="020B0604020202020204" pitchFamily="34" charset="0"/>
              </a:rPr>
              <a:t>SAMPLE of project</a:t>
            </a:r>
          </a:p>
          <a:p>
            <a:pPr marL="742950" lvl="1" indent="-285750">
              <a:buFont typeface="Arial" panose="020B0604020202020204" pitchFamily="34" charset="0"/>
              <a:buChar char="•"/>
            </a:pPr>
            <a:r>
              <a:rPr lang="en-US" sz="1050" dirty="0">
                <a:latin typeface="Arial" panose="020B0604020202020204" pitchFamily="34" charset="0"/>
                <a:cs typeface="Arial" panose="020B0604020202020204" pitchFamily="34" charset="0"/>
              </a:rPr>
              <a:t>Robert Sabuda’s pop-up book, America the Beautiful</a:t>
            </a:r>
          </a:p>
          <a:p>
            <a:pPr marL="742950" lvl="1" indent="-285750">
              <a:buFont typeface="Arial" panose="020B0604020202020204" pitchFamily="34" charset="0"/>
              <a:buChar char="•"/>
            </a:pPr>
            <a:r>
              <a:rPr lang="en-US" sz="1050" dirty="0">
                <a:latin typeface="Arial" panose="020B0604020202020204" pitchFamily="34" charset="0"/>
                <a:cs typeface="Arial" panose="020B0604020202020204" pitchFamily="34" charset="0"/>
              </a:rPr>
              <a:t>Puzzle pieces (storage container)</a:t>
            </a:r>
          </a:p>
          <a:p>
            <a:pPr marL="742950" lvl="1" indent="-285750">
              <a:buFont typeface="Arial" panose="020B0604020202020204" pitchFamily="34" charset="0"/>
              <a:buChar char="•"/>
            </a:pPr>
            <a:r>
              <a:rPr lang="en-US" sz="1050" dirty="0">
                <a:latin typeface="Arial" panose="020B0604020202020204" pitchFamily="34" charset="0"/>
                <a:cs typeface="Arial" panose="020B0604020202020204" pitchFamily="34" charset="0"/>
              </a:rPr>
              <a:t>OIL PASTELS crayons (9 boxes)</a:t>
            </a:r>
          </a:p>
          <a:p>
            <a:pPr marL="742950" lvl="1" indent="-285750">
              <a:buFont typeface="Arial" panose="020B0604020202020204" pitchFamily="34" charset="0"/>
              <a:buChar char="•"/>
            </a:pPr>
            <a:r>
              <a:rPr lang="en-US" sz="1050" dirty="0">
                <a:latin typeface="Arial" panose="020B0604020202020204" pitchFamily="34" charset="0"/>
                <a:cs typeface="Arial" panose="020B0604020202020204" pitchFamily="34" charset="0"/>
              </a:rPr>
              <a:t>BLACK ink pens; 1 per student (don’t use pencils, they’ll smudge)</a:t>
            </a:r>
          </a:p>
          <a:p>
            <a:pPr marL="742950" lvl="1" indent="-285750">
              <a:buFont typeface="Arial" panose="020B0604020202020204" pitchFamily="34" charset="0"/>
              <a:buChar char="•"/>
            </a:pPr>
            <a:r>
              <a:rPr lang="en-US" sz="1050" dirty="0">
                <a:latin typeface="Arial" panose="020B0604020202020204" pitchFamily="34" charset="0"/>
                <a:cs typeface="Arial" panose="020B0604020202020204" pitchFamily="34" charset="0"/>
              </a:rPr>
              <a:t>See if any red or blue construction paper is left over.</a:t>
            </a:r>
          </a:p>
          <a:p>
            <a:pPr marL="742950" lvl="1" indent="-285750">
              <a:buFont typeface="Arial" panose="020B0604020202020204" pitchFamily="34" charset="0"/>
              <a:buChar char="•"/>
            </a:pPr>
            <a:r>
              <a:rPr lang="en-US" sz="1050" dirty="0">
                <a:latin typeface="Arial" panose="020B0604020202020204" pitchFamily="34" charset="0"/>
                <a:cs typeface="Arial" panose="020B0604020202020204" pitchFamily="34" charset="0"/>
              </a:rPr>
              <a:t>(2) OFFICE FOLDER templates </a:t>
            </a:r>
          </a:p>
          <a:p>
            <a:pPr marL="742950" lvl="1" indent="-285750">
              <a:buFont typeface="Arial" panose="020B0604020202020204" pitchFamily="34" charset="0"/>
              <a:buChar char="•"/>
            </a:pPr>
            <a:r>
              <a:rPr lang="en-US" sz="1050" b="1" dirty="0">
                <a:latin typeface="Arial" panose="020B0604020202020204" pitchFamily="34" charset="0"/>
                <a:cs typeface="Arial" panose="020B0604020202020204" pitchFamily="34" charset="0"/>
              </a:rPr>
              <a:t>Statue of Liberty Master Copy  (WHITE with 2-Liberty heads)</a:t>
            </a:r>
          </a:p>
          <a:p>
            <a:pPr marL="742950" lvl="1" indent="-285750">
              <a:buFont typeface="Arial" panose="020B0604020202020204" pitchFamily="34" charset="0"/>
              <a:buChar char="•"/>
            </a:pPr>
            <a:r>
              <a:rPr lang="en-US" sz="1050" b="1" dirty="0">
                <a:latin typeface="Arial" panose="020B0604020202020204" pitchFamily="34" charset="0"/>
                <a:cs typeface="Arial" panose="020B0604020202020204" pitchFamily="34" charset="0"/>
              </a:rPr>
              <a:t>“Suitcase” Master Copy </a:t>
            </a:r>
          </a:p>
          <a:p>
            <a:pPr marL="742950" lvl="1" indent="-285750">
              <a:buFont typeface="Arial" panose="020B0604020202020204" pitchFamily="34" charset="0"/>
              <a:buChar char="•"/>
            </a:pPr>
            <a:r>
              <a:rPr lang="en-US" sz="1050" b="1" dirty="0">
                <a:latin typeface="Arial" panose="020B0604020202020204" pitchFamily="34" charset="0"/>
                <a:cs typeface="Arial" panose="020B0604020202020204" pitchFamily="34" charset="0"/>
              </a:rPr>
              <a:t>“My Special Talents &amp; Abilities” Master Copy</a:t>
            </a:r>
          </a:p>
          <a:p>
            <a:pPr marL="742950" lvl="1" indent="-285750">
              <a:buFont typeface="Arial" panose="020B0604020202020204" pitchFamily="34" charset="0"/>
              <a:buChar char="•"/>
            </a:pPr>
            <a:endParaRPr lang="en-US" sz="1050" b="1" dirty="0">
              <a:latin typeface="Arial" panose="020B0604020202020204" pitchFamily="34" charset="0"/>
              <a:cs typeface="Arial" panose="020B0604020202020204" pitchFamily="34" charset="0"/>
            </a:endParaRPr>
          </a:p>
          <a:p>
            <a:endParaRPr lang="en-US" sz="1050" b="1" u="sng" dirty="0">
              <a:latin typeface="Arial Black" panose="020B0A04020102020204" pitchFamily="34" charset="0"/>
              <a:cs typeface="Arial" panose="020B0604020202020204" pitchFamily="34" charset="0"/>
            </a:endParaRPr>
          </a:p>
          <a:p>
            <a:r>
              <a:rPr lang="en-US" sz="1050" b="1" u="sng" dirty="0">
                <a:solidFill>
                  <a:srgbClr val="FF0000"/>
                </a:solidFill>
                <a:latin typeface="Arial Black" panose="020B0A04020102020204" pitchFamily="34" charset="0"/>
                <a:cs typeface="Arial" panose="020B0604020202020204" pitchFamily="34" charset="0"/>
              </a:rPr>
              <a:t>TO COMPLETE THIS PROJECT STUDENTS WILL NEED:   Glue Stick, Scissors, Black ink pen &amp; Colored Pencils</a:t>
            </a:r>
          </a:p>
        </p:txBody>
      </p:sp>
      <p:pic>
        <p:nvPicPr>
          <p:cNvPr id="6" name="Picture 2" descr="C:\Users\terita\Pictures\2014_04_23\IMG_768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728" t="5199" r="5441" b="6545"/>
          <a:stretch/>
        </p:blipFill>
        <p:spPr bwMode="auto">
          <a:xfrm>
            <a:off x="5943598" y="3505200"/>
            <a:ext cx="2895600" cy="21336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7391398" y="3566919"/>
            <a:ext cx="1340108" cy="1005081"/>
          </a:xfrm>
          <a:prstGeom prst="rect">
            <a:avLst/>
          </a:prstGeom>
        </p:spPr>
      </p:pic>
      <p:sp>
        <p:nvSpPr>
          <p:cNvPr id="8" name="TextBox 7"/>
          <p:cNvSpPr txBox="1"/>
          <p:nvPr/>
        </p:nvSpPr>
        <p:spPr>
          <a:xfrm>
            <a:off x="5273486" y="3074394"/>
            <a:ext cx="4235823" cy="461665"/>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Office Folder template (bottom left) </a:t>
            </a:r>
          </a:p>
          <a:p>
            <a:pPr algn="ctr"/>
            <a:r>
              <a:rPr lang="en-US" sz="1200" b="1" dirty="0">
                <a:latin typeface="Arial" panose="020B0604020202020204" pitchFamily="34" charset="0"/>
                <a:cs typeface="Arial" panose="020B0604020202020204" pitchFamily="34" charset="0"/>
              </a:rPr>
              <a:t>and (3) Master Copies also in PDF form</a:t>
            </a:r>
          </a:p>
        </p:txBody>
      </p:sp>
      <p:sp>
        <p:nvSpPr>
          <p:cNvPr id="9" name="TextBox 8"/>
          <p:cNvSpPr txBox="1"/>
          <p:nvPr/>
        </p:nvSpPr>
        <p:spPr>
          <a:xfrm>
            <a:off x="212847" y="87868"/>
            <a:ext cx="2705292" cy="276999"/>
          </a:xfrm>
          <a:prstGeom prst="rect">
            <a:avLst/>
          </a:prstGeom>
          <a:noFill/>
          <a:ln>
            <a:solidFill>
              <a:schemeClr val="tx1"/>
            </a:solidFill>
          </a:ln>
        </p:spPr>
        <p:txBody>
          <a:bodyPr wrap="none" rtlCol="0">
            <a:spAutoFit/>
          </a:bodyPr>
          <a:lstStyle/>
          <a:p>
            <a:r>
              <a:rPr lang="en-US" sz="1200" b="1" dirty="0">
                <a:latin typeface="Arial" panose="020B0604020202020204" pitchFamily="34" charset="0"/>
                <a:cs typeface="Arial" panose="020B0604020202020204" pitchFamily="34" charset="0"/>
              </a:rPr>
              <a:t>4</a:t>
            </a:r>
            <a:r>
              <a:rPr lang="en-US" sz="1200" b="1" baseline="30000" dirty="0">
                <a:latin typeface="Arial" panose="020B0604020202020204" pitchFamily="34" charset="0"/>
                <a:cs typeface="Arial" panose="020B0604020202020204" pitchFamily="34" charset="0"/>
              </a:rPr>
              <a:t>th</a:t>
            </a:r>
            <a:r>
              <a:rPr lang="en-US" sz="1200" b="1" dirty="0">
                <a:latin typeface="Arial" panose="020B0604020202020204" pitchFamily="34" charset="0"/>
                <a:cs typeface="Arial" panose="020B0604020202020204" pitchFamily="34" charset="0"/>
              </a:rPr>
              <a:t> grade AA:  Immigration/Sabuda</a:t>
            </a:r>
          </a:p>
        </p:txBody>
      </p:sp>
      <p:sp>
        <p:nvSpPr>
          <p:cNvPr id="2" name="TextBox 1"/>
          <p:cNvSpPr txBox="1"/>
          <p:nvPr/>
        </p:nvSpPr>
        <p:spPr>
          <a:xfrm>
            <a:off x="7772400" y="87867"/>
            <a:ext cx="1195905" cy="276999"/>
          </a:xfrm>
          <a:prstGeom prst="rect">
            <a:avLst/>
          </a:prstGeom>
          <a:noFill/>
          <a:ln>
            <a:solidFill>
              <a:schemeClr val="tx1"/>
            </a:solidFill>
          </a:ln>
        </p:spPr>
        <p:txBody>
          <a:bodyPr wrap="none" rtlCol="0">
            <a:spAutoFit/>
          </a:bodyPr>
          <a:lstStyle/>
          <a:p>
            <a:r>
              <a:rPr lang="en-US" sz="1200" b="1" dirty="0">
                <a:latin typeface="Arial" panose="020B0604020202020204" pitchFamily="34" charset="0"/>
                <a:cs typeface="Arial" panose="020B0604020202020204" pitchFamily="34" charset="0"/>
              </a:rPr>
              <a:t>SUPPLY LIST:</a:t>
            </a:r>
          </a:p>
        </p:txBody>
      </p:sp>
    </p:spTree>
    <p:extLst>
      <p:ext uri="{BB962C8B-B14F-4D97-AF65-F5344CB8AC3E}">
        <p14:creationId xmlns:p14="http://schemas.microsoft.com/office/powerpoint/2010/main" val="4224416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50825" y="685800"/>
            <a:ext cx="8686800" cy="6324808"/>
          </a:xfrm>
          <a:prstGeom prst="rect">
            <a:avLst/>
          </a:prstGeom>
        </p:spPr>
        <p:txBody>
          <a:bodyPr>
            <a:spAutoFit/>
          </a:bodyPr>
          <a:lstStyle/>
          <a:p>
            <a:pPr>
              <a:defRPr/>
            </a:pPr>
            <a:r>
              <a:rPr lang="en-US" sz="900" b="1" u="sng" dirty="0">
                <a:latin typeface="Arial" panose="020B0604020202020204" pitchFamily="34" charset="0"/>
                <a:cs typeface="Arial" panose="020B0604020202020204" pitchFamily="34" charset="0"/>
              </a:rPr>
              <a:t>JANUARY:</a:t>
            </a:r>
          </a:p>
          <a:p>
            <a:pPr marL="628650" lvl="1" indent="-171450">
              <a:buFont typeface="Arial" panose="020B0604020202020204" pitchFamily="34" charset="0"/>
              <a:buChar char="•"/>
              <a:defRPr/>
            </a:pPr>
            <a:endParaRPr lang="en-US" sz="900"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defRPr/>
            </a:pPr>
            <a:r>
              <a:rPr lang="en-US" sz="900" dirty="0">
                <a:latin typeface="Arial" panose="020B0604020202020204" pitchFamily="34" charset="0"/>
                <a:cs typeface="Arial" panose="020B0604020202020204" pitchFamily="34" charset="0"/>
              </a:rPr>
              <a:t>Check for left over supplies in the grade’s AA container first and then purchase needed supplies NOW.</a:t>
            </a:r>
          </a:p>
          <a:p>
            <a:pPr marL="628650" lvl="1" indent="-171450">
              <a:buFont typeface="Arial" panose="020B0604020202020204" pitchFamily="34" charset="0"/>
              <a:buChar char="•"/>
              <a:defRPr/>
            </a:pPr>
            <a:r>
              <a:rPr lang="en-US" sz="900" dirty="0">
                <a:latin typeface="Arial" panose="020B0604020202020204" pitchFamily="34" charset="0"/>
                <a:cs typeface="Arial" panose="020B0604020202020204" pitchFamily="34" charset="0"/>
              </a:rPr>
              <a:t>Plan for  PREP  ASAP and delegate to Volunteers</a:t>
            </a:r>
          </a:p>
          <a:p>
            <a:pPr marL="628650" lvl="1"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Determine a TRAINING date and complete Room Reservation Form if you’re doing TRAINING in a room.</a:t>
            </a:r>
          </a:p>
          <a:p>
            <a:pPr marL="628650" lvl="1"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Typically this project is done in the regular classroom.  It can be scheduled back to back with a 15-minute window.</a:t>
            </a:r>
          </a:p>
          <a:p>
            <a:pPr marL="628650" lvl="1"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If doing project outside of regular classroom; after getting dates from Lead Teacher, check with Main Office the room’s availability, then confirm back with the Lead, and complete Room Reservation form.</a:t>
            </a:r>
          </a:p>
          <a:p>
            <a:pPr marL="628650" lvl="1"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If outside of the classroom, let Custodian Mgr. and/or Cafeteria Mgr.  know you will be in a room on the dates of the project.</a:t>
            </a:r>
          </a:p>
          <a:p>
            <a:pPr marL="628650" lvl="1" indent="-171450">
              <a:buFont typeface="Arial" panose="020B0604020202020204" pitchFamily="34" charset="0"/>
              <a:buChar char="•"/>
            </a:pPr>
            <a:r>
              <a:rPr lang="en-US" sz="900" b="1" u="sng" dirty="0">
                <a:latin typeface="Arial" panose="020B0604020202020204" pitchFamily="34" charset="0"/>
                <a:cs typeface="Arial" panose="020B0604020202020204" pitchFamily="34" charset="0"/>
              </a:rPr>
              <a:t>Send (3) PDF’s to Printer @ Barker Rd Middle School ASAP, don’t wait!  He gets busy!</a:t>
            </a:r>
          </a:p>
          <a:p>
            <a:pPr marL="1600200" lvl="3" indent="-228600">
              <a:buFont typeface="+mj-lt"/>
              <a:buAutoNum type="arabicPeriod"/>
            </a:pPr>
            <a:r>
              <a:rPr lang="en-US" sz="900" dirty="0">
                <a:latin typeface="Arial" panose="020B0604020202020204" pitchFamily="34" charset="0"/>
                <a:cs typeface="Arial" panose="020B0604020202020204" pitchFamily="34" charset="0"/>
              </a:rPr>
              <a:t>Double Liberty Head –needs to be printed on 90 LB, MINT GREEN CARD STOCK (order from Amazon ASAP); 1 per student</a:t>
            </a:r>
          </a:p>
          <a:p>
            <a:pPr marL="1600200" lvl="3" indent="-228600">
              <a:buFont typeface="+mj-lt"/>
              <a:buAutoNum type="arabicPeriod"/>
            </a:pPr>
            <a:r>
              <a:rPr lang="en-US" sz="900" dirty="0">
                <a:latin typeface="Arial" panose="020B0604020202020204" pitchFamily="34" charset="0"/>
                <a:cs typeface="Arial" panose="020B0604020202020204" pitchFamily="34" charset="0"/>
              </a:rPr>
              <a:t>Suit case  (white paper, 1-per student)</a:t>
            </a:r>
          </a:p>
          <a:p>
            <a:pPr marL="1600200" lvl="3" indent="-228600">
              <a:buFont typeface="+mj-lt"/>
              <a:buAutoNum type="arabicPeriod"/>
            </a:pPr>
            <a:r>
              <a:rPr lang="en-US" sz="900" dirty="0">
                <a:latin typeface="Arial" panose="020B0604020202020204" pitchFamily="34" charset="0"/>
                <a:cs typeface="Arial" panose="020B0604020202020204" pitchFamily="34" charset="0"/>
              </a:rPr>
              <a:t>Abilities Page (white paper, 1-per student)</a:t>
            </a:r>
          </a:p>
          <a:p>
            <a:pPr lvl="1">
              <a:defRPr/>
            </a:pPr>
            <a:endParaRPr lang="en-US" sz="900" dirty="0">
              <a:latin typeface="Arial" panose="020B0604020202020204" pitchFamily="34" charset="0"/>
              <a:cs typeface="Arial" panose="020B0604020202020204" pitchFamily="34" charset="0"/>
            </a:endParaRPr>
          </a:p>
          <a:p>
            <a:pPr>
              <a:defRPr/>
            </a:pPr>
            <a:endParaRPr lang="en-US" sz="900" b="1" u="sng" dirty="0">
              <a:latin typeface="Arial" panose="020B0604020202020204" pitchFamily="34" charset="0"/>
              <a:cs typeface="Arial" panose="020B0604020202020204" pitchFamily="34" charset="0"/>
            </a:endParaRPr>
          </a:p>
          <a:p>
            <a:pPr>
              <a:defRPr/>
            </a:pPr>
            <a:r>
              <a:rPr lang="en-US" sz="900" b="1" u="sng" dirty="0">
                <a:latin typeface="Arial" panose="020B0604020202020204" pitchFamily="34" charset="0"/>
                <a:cs typeface="Arial" panose="020B0604020202020204" pitchFamily="34" charset="0"/>
              </a:rPr>
              <a:t>MONTH BEFORE PROJECT:</a:t>
            </a:r>
            <a:endParaRPr lang="en-US" sz="900"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defRPr/>
            </a:pPr>
            <a:r>
              <a:rPr lang="en-US" sz="900" dirty="0">
                <a:latin typeface="Arial" panose="020B0604020202020204" pitchFamily="34" charset="0"/>
                <a:cs typeface="Arial" panose="020B0604020202020204" pitchFamily="34" charset="0"/>
              </a:rPr>
              <a:t>Post for volunteers; works best with (3-4) Volunteers; school express or Volunteer Coordinator and use an eform if an option.  Let them also know dates &amp; times of projects AND TRAINING DATE too.</a:t>
            </a:r>
          </a:p>
          <a:p>
            <a:pPr marL="628650" lvl="1" indent="-171450">
              <a:buFont typeface="Arial" panose="020B0604020202020204" pitchFamily="34" charset="0"/>
              <a:buChar char="•"/>
              <a:defRPr/>
            </a:pPr>
            <a:r>
              <a:rPr lang="en-US" sz="900" dirty="0">
                <a:latin typeface="Arial" panose="020B0604020202020204" pitchFamily="34" charset="0"/>
                <a:cs typeface="Arial" panose="020B0604020202020204" pitchFamily="34" charset="0"/>
              </a:rPr>
              <a:t>If an option, contact PTSA Web Leader and request an eform be activated on the PTSA AA page for volunteers.  Let them know the dates &amp; times of projects AND TRAINING DATE TOO. </a:t>
            </a:r>
          </a:p>
          <a:p>
            <a:pPr marL="628650" lvl="1" indent="-171450">
              <a:buFont typeface="Arial" panose="020B0604020202020204" pitchFamily="34" charset="0"/>
              <a:buChar char="•"/>
              <a:defRPr/>
            </a:pPr>
            <a:r>
              <a:rPr lang="en-US" sz="900" dirty="0">
                <a:latin typeface="Arial" panose="020B0604020202020204" pitchFamily="34" charset="0"/>
                <a:cs typeface="Arial" panose="020B0604020202020204" pitchFamily="34" charset="0"/>
              </a:rPr>
              <a:t>If an option, email Room Parents and request they send email to parents requesting volunteers and include the eform link.</a:t>
            </a:r>
          </a:p>
          <a:p>
            <a:pPr marL="628650" lvl="1" indent="-171450">
              <a:buFont typeface="Arial" panose="020B0604020202020204" pitchFamily="34" charset="0"/>
              <a:buChar char="•"/>
              <a:defRPr/>
            </a:pPr>
            <a:r>
              <a:rPr lang="en-US" sz="900" b="1" dirty="0">
                <a:solidFill>
                  <a:srgbClr val="FF0000"/>
                </a:solidFill>
                <a:latin typeface="Arial" panose="020B0604020202020204" pitchFamily="34" charset="0"/>
                <a:cs typeface="Arial" panose="020B0604020202020204" pitchFamily="34" charset="0"/>
              </a:rPr>
              <a:t>All prep should be done by this point.</a:t>
            </a:r>
          </a:p>
          <a:p>
            <a:pPr marL="628650" lvl="1" indent="-171450">
              <a:buFont typeface="Arial" panose="020B0604020202020204" pitchFamily="34" charset="0"/>
              <a:buChar char="•"/>
              <a:defRPr/>
            </a:pPr>
            <a:r>
              <a:rPr lang="en-US" sz="900" dirty="0">
                <a:latin typeface="Arial" panose="020B0604020202020204" pitchFamily="34" charset="0"/>
                <a:cs typeface="Arial" panose="020B0604020202020204" pitchFamily="34" charset="0"/>
              </a:rPr>
              <a:t>BUNDLE/ORGANIZE all supplies by class.</a:t>
            </a:r>
          </a:p>
          <a:p>
            <a:pPr marL="628650" lvl="1"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Figure out your TECH, check for compatibility, cables, screens, etc. and assure it’s all going to work properly.</a:t>
            </a:r>
          </a:p>
          <a:p>
            <a:pPr marL="628650" lvl="1"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Make arrangements to TRAIN Parent Volunteers</a:t>
            </a:r>
          </a:p>
          <a:p>
            <a:pPr marL="628650" lvl="1"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Determine who will be the Lead AA Person to do the Introduction PowerPoint.</a:t>
            </a:r>
          </a:p>
          <a:p>
            <a:pPr marL="628650" lvl="1"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Train Lead AA People: demonstrate project and mention main pointers and/or problems and tell them where supplies are</a:t>
            </a:r>
          </a:p>
          <a:p>
            <a:pPr marL="800100" lvl="1" indent="-342900">
              <a:buFont typeface="Wingdings" panose="05000000000000000000" pitchFamily="2" charset="2"/>
              <a:buChar char="q"/>
              <a:defRPr/>
            </a:pPr>
            <a:endParaRPr lang="en-US" sz="900" dirty="0">
              <a:latin typeface="Arial" panose="020B0604020202020204" pitchFamily="34" charset="0"/>
              <a:cs typeface="Arial" panose="020B0604020202020204" pitchFamily="34" charset="0"/>
            </a:endParaRPr>
          </a:p>
          <a:p>
            <a:pPr marL="800100" lvl="1" indent="-342900">
              <a:buFont typeface="Wingdings" panose="05000000000000000000" pitchFamily="2" charset="2"/>
              <a:buChar char="q"/>
              <a:defRPr/>
            </a:pPr>
            <a:endParaRPr lang="en-US" sz="900" dirty="0">
              <a:latin typeface="Arial" panose="020B0604020202020204" pitchFamily="34" charset="0"/>
              <a:cs typeface="Arial" panose="020B0604020202020204" pitchFamily="34" charset="0"/>
            </a:endParaRPr>
          </a:p>
          <a:p>
            <a:pPr>
              <a:defRPr/>
            </a:pPr>
            <a:r>
              <a:rPr lang="en-US" sz="900" b="1" u="sng" dirty="0">
                <a:latin typeface="Arial" panose="020B0604020202020204" pitchFamily="34" charset="0"/>
                <a:cs typeface="Arial" panose="020B0604020202020204" pitchFamily="34" charset="0"/>
              </a:rPr>
              <a:t>1-2  WEEKS BEFORE PROJECT:</a:t>
            </a:r>
            <a:endParaRPr lang="en-US" sz="900"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Train Volunteers:  demonstrate project, mention main pointers and/or problems and show them where supplies are.</a:t>
            </a:r>
          </a:p>
          <a:p>
            <a:pPr marL="628650" lvl="1"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Send email to volunteers to “Thank them for Volunteering”, </a:t>
            </a:r>
            <a:r>
              <a:rPr lang="en-US" sz="900" b="1" u="sng" dirty="0">
                <a:latin typeface="Arial" panose="020B0604020202020204" pitchFamily="34" charset="0"/>
                <a:cs typeface="Arial" panose="020B0604020202020204" pitchFamily="34" charset="0"/>
              </a:rPr>
              <a:t>INVITE THEM TO TRAINING</a:t>
            </a:r>
            <a:r>
              <a:rPr lang="en-US" sz="900" dirty="0">
                <a:latin typeface="Arial" panose="020B0604020202020204" pitchFamily="34" charset="0"/>
                <a:cs typeface="Arial" panose="020B0604020202020204" pitchFamily="34" charset="0"/>
              </a:rPr>
              <a:t>, and  include the following: </a:t>
            </a:r>
          </a:p>
          <a:p>
            <a:pPr marL="1143000" lvl="2" indent="-228600">
              <a:buFont typeface="+mj-lt"/>
              <a:buAutoNum type="arabicPeriod"/>
            </a:pPr>
            <a:r>
              <a:rPr lang="en-US" sz="900" dirty="0">
                <a:latin typeface="Arial" panose="020B0604020202020204" pitchFamily="34" charset="0"/>
                <a:cs typeface="Arial" panose="020B0604020202020204" pitchFamily="34" charset="0"/>
              </a:rPr>
              <a:t>The times &amp; dates of  ALL the grade’s AA projects + times &amp; dates of TRAINING. </a:t>
            </a:r>
          </a:p>
          <a:p>
            <a:pPr marL="1143000" lvl="2" indent="-228600">
              <a:buFont typeface="+mj-lt"/>
              <a:buAutoNum type="arabicPeriod"/>
            </a:pPr>
            <a:r>
              <a:rPr lang="en-US" sz="900" dirty="0">
                <a:latin typeface="Arial" panose="020B0604020202020204" pitchFamily="34" charset="0"/>
                <a:cs typeface="Arial" panose="020B0604020202020204" pitchFamily="34" charset="0"/>
              </a:rPr>
              <a:t>If necessary, ask Volunteers to consider covering for other classes if low on volunteers</a:t>
            </a:r>
          </a:p>
          <a:p>
            <a:pPr marL="1143000" lvl="2" indent="-228600">
              <a:buFont typeface="+mj-lt"/>
              <a:buAutoNum type="arabicPeriod"/>
            </a:pPr>
            <a:r>
              <a:rPr lang="en-US" sz="900" dirty="0">
                <a:latin typeface="Arial" panose="020B0604020202020204" pitchFamily="34" charset="0"/>
                <a:cs typeface="Arial" panose="020B0604020202020204" pitchFamily="34" charset="0"/>
              </a:rPr>
              <a:t>Attach last few pages of the “Prep” PowerPoint that’s labeled “Volunteer Duties”. </a:t>
            </a:r>
          </a:p>
          <a:p>
            <a:pPr marL="1143000" lvl="2" indent="-228600">
              <a:buFont typeface="+mj-lt"/>
              <a:buAutoNum type="arabicPeriod"/>
            </a:pPr>
            <a:r>
              <a:rPr lang="en-US" sz="900" dirty="0">
                <a:latin typeface="Arial" panose="020B0604020202020204" pitchFamily="34" charset="0"/>
                <a:cs typeface="Arial" panose="020B0604020202020204" pitchFamily="34" charset="0"/>
              </a:rPr>
              <a:t>LINK for the video which shows how the project is done.</a:t>
            </a:r>
          </a:p>
          <a:p>
            <a:pPr marL="685800" lvl="1" indent="-228600">
              <a:buFont typeface="+mj-lt"/>
              <a:buAutoNum type="arabicPeriod"/>
            </a:pPr>
            <a:endParaRPr lang="en-US" sz="900"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Email the Custodian Manager (and/or Cafeteria Manager) if you’re near their areas or need anything for the project.</a:t>
            </a:r>
          </a:p>
          <a:p>
            <a:pPr marL="628650" lvl="1" indent="-171450">
              <a:buFont typeface="Arial" panose="020B0604020202020204" pitchFamily="34" charset="0"/>
              <a:buChar char="•"/>
              <a:defRPr/>
            </a:pPr>
            <a:r>
              <a:rPr lang="en-US" sz="900" dirty="0">
                <a:latin typeface="Arial" panose="020B0604020202020204" pitchFamily="34" charset="0"/>
                <a:cs typeface="Arial" panose="020B0604020202020204" pitchFamily="34" charset="0"/>
              </a:rPr>
              <a:t>KNOW and TEST YOUR TECH</a:t>
            </a:r>
          </a:p>
          <a:p>
            <a:pPr marL="628650" lvl="1" indent="-171450">
              <a:buFont typeface="Arial" panose="020B0604020202020204" pitchFamily="34" charset="0"/>
              <a:buChar char="•"/>
              <a:defRPr/>
            </a:pPr>
            <a:r>
              <a:rPr lang="en-US" sz="900" dirty="0">
                <a:latin typeface="Arial" panose="020B0604020202020204" pitchFamily="34" charset="0"/>
                <a:cs typeface="Arial" panose="020B0604020202020204" pitchFamily="34" charset="0"/>
              </a:rPr>
              <a:t>CHECK TO MAKE SURE YOU HAVE ALL SUPPLIES and they are bundled per class.</a:t>
            </a:r>
            <a:endParaRPr lang="en-US" sz="900" b="1" u="sng" dirty="0">
              <a:latin typeface="Arial" panose="020B0604020202020204" pitchFamily="34" charset="0"/>
              <a:cs typeface="Arial" panose="020B0604020202020204" pitchFamily="34" charset="0"/>
            </a:endParaRPr>
          </a:p>
          <a:p>
            <a:pPr marL="628650" lvl="1" indent="-171450" eaLnBrk="1" hangingPunct="1">
              <a:buFont typeface="Arial" panose="020B0604020202020204" pitchFamily="34" charset="0"/>
              <a:buChar char="•"/>
              <a:defRPr/>
            </a:pPr>
            <a:r>
              <a:rPr lang="en-US" sz="900" dirty="0">
                <a:solidFill>
                  <a:srgbClr val="FF0000"/>
                </a:solidFill>
                <a:latin typeface="Arial" panose="020B0604020202020204" pitchFamily="34" charset="0"/>
                <a:cs typeface="Arial" panose="020B0604020202020204" pitchFamily="34" charset="0"/>
              </a:rPr>
              <a:t>Email teachers and confirm project (dates &amp; time).  </a:t>
            </a:r>
            <a:r>
              <a:rPr lang="en-US" sz="900" b="1" dirty="0">
                <a:solidFill>
                  <a:srgbClr val="FF0000"/>
                </a:solidFill>
                <a:latin typeface="Arial" panose="020B0604020202020204" pitchFamily="34" charset="0"/>
                <a:cs typeface="Arial" panose="020B0604020202020204" pitchFamily="34" charset="0"/>
              </a:rPr>
              <a:t>NEVER forget  to do this!</a:t>
            </a:r>
          </a:p>
          <a:p>
            <a:pPr marL="628650" lvl="1" indent="-171450" eaLnBrk="1" hangingPunct="1">
              <a:buFont typeface="Arial" panose="020B0604020202020204" pitchFamily="34" charset="0"/>
              <a:buChar char="•"/>
              <a:defRPr/>
            </a:pPr>
            <a:r>
              <a:rPr lang="en-US" sz="900" dirty="0">
                <a:solidFill>
                  <a:srgbClr val="FF0000"/>
                </a:solidFill>
                <a:latin typeface="Arial" panose="020B0604020202020204" pitchFamily="34" charset="0"/>
                <a:cs typeface="Arial" panose="020B0604020202020204" pitchFamily="34" charset="0"/>
              </a:rPr>
              <a:t>To complete project students will need:  GLUE STICK, SCISSORS, BLACK ink pen and COLORED PENCILS.</a:t>
            </a:r>
          </a:p>
          <a:p>
            <a:pPr marL="628650" lvl="1" indent="-171450" eaLnBrk="1" hangingPunct="1">
              <a:buFont typeface="Arial" panose="020B0604020202020204" pitchFamily="34" charset="0"/>
              <a:buChar char="•"/>
              <a:defRPr/>
            </a:pPr>
            <a:endParaRPr lang="en-US" sz="900" dirty="0">
              <a:latin typeface="Arial" panose="020B0604020202020204" pitchFamily="34" charset="0"/>
              <a:cs typeface="Arial" panose="020B0604020202020204" pitchFamily="34" charset="0"/>
            </a:endParaRPr>
          </a:p>
          <a:p>
            <a:pPr>
              <a:defRPr/>
            </a:pPr>
            <a:endParaRPr lang="en-US" sz="900" b="1" u="sng" dirty="0">
              <a:cs typeface="Arial" panose="020B0604020202020204" pitchFamily="34" charset="0"/>
            </a:endParaRPr>
          </a:p>
        </p:txBody>
      </p:sp>
      <p:sp>
        <p:nvSpPr>
          <p:cNvPr id="8195" name="TextBox 3"/>
          <p:cNvSpPr txBox="1">
            <a:spLocks noChangeArrowheads="1"/>
          </p:cNvSpPr>
          <p:nvPr/>
        </p:nvSpPr>
        <p:spPr bwMode="auto">
          <a:xfrm>
            <a:off x="227013" y="128588"/>
            <a:ext cx="3243901" cy="27699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b="1" dirty="0"/>
              <a:t>4</a:t>
            </a:r>
            <a:r>
              <a:rPr lang="en-US" altLang="en-US" sz="1200" b="1" baseline="30000" dirty="0"/>
              <a:t>th</a:t>
            </a:r>
            <a:r>
              <a:rPr lang="en-US" altLang="en-US" sz="1200" b="1" dirty="0"/>
              <a:t> grade AA:  Immigration/Robert Sabuda</a:t>
            </a:r>
          </a:p>
        </p:txBody>
      </p:sp>
      <p:sp>
        <p:nvSpPr>
          <p:cNvPr id="8196" name="TextBox 4"/>
          <p:cNvSpPr txBox="1">
            <a:spLocks noChangeArrowheads="1"/>
          </p:cNvSpPr>
          <p:nvPr/>
        </p:nvSpPr>
        <p:spPr bwMode="auto">
          <a:xfrm>
            <a:off x="7219950" y="160338"/>
            <a:ext cx="1717675" cy="276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b="1" dirty="0"/>
              <a:t>PROJECT TIME LINE</a:t>
            </a:r>
          </a:p>
        </p:txBody>
      </p:sp>
    </p:spTree>
    <p:extLst>
      <p:ext uri="{BB962C8B-B14F-4D97-AF65-F5344CB8AC3E}">
        <p14:creationId xmlns:p14="http://schemas.microsoft.com/office/powerpoint/2010/main" val="1924113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00050" y="1967983"/>
            <a:ext cx="5029200" cy="3771900"/>
          </a:xfrm>
          <a:prstGeom prst="rect">
            <a:avLst/>
          </a:prstGeom>
        </p:spPr>
      </p:pic>
      <p:sp>
        <p:nvSpPr>
          <p:cNvPr id="3" name="Rectangle 2"/>
          <p:cNvSpPr/>
          <p:nvPr/>
        </p:nvSpPr>
        <p:spPr>
          <a:xfrm>
            <a:off x="4987233" y="2463040"/>
            <a:ext cx="3394765" cy="3785652"/>
          </a:xfrm>
          <a:prstGeom prst="rect">
            <a:avLst/>
          </a:prstGeom>
        </p:spPr>
        <p:txBody>
          <a:bodyPr wrap="square">
            <a:spAutoFit/>
          </a:bodyPr>
          <a:lstStyle/>
          <a:p>
            <a:r>
              <a:rPr lang="en-US" sz="1200" b="1" u="sng" dirty="0">
                <a:latin typeface="Arial" panose="020B0604020202020204" pitchFamily="34" charset="0"/>
                <a:ea typeface="Times New Roman" panose="02020603050405020304" pitchFamily="18" charset="0"/>
                <a:cs typeface="Arial" panose="020B0604020202020204" pitchFamily="34" charset="0"/>
              </a:rPr>
              <a:t>PTSA has a fund to get copies charged to them. The form is the following link.</a:t>
            </a:r>
          </a:p>
          <a:p>
            <a:r>
              <a:rPr lang="en-US" sz="1200" dirty="0">
                <a:latin typeface="Arial" panose="020B0604020202020204" pitchFamily="34" charset="0"/>
                <a:ea typeface="Times New Roman" panose="02020603050405020304" pitchFamily="18" charset="0"/>
                <a:cs typeface="Arial" panose="020B0604020202020204" pitchFamily="34" charset="0"/>
              </a:rPr>
              <a:t> </a:t>
            </a:r>
          </a:p>
          <a:p>
            <a:r>
              <a:rPr lang="en-US" sz="1200" u="sng" dirty="0">
                <a:latin typeface="Arial" panose="020B0604020202020204" pitchFamily="34" charset="0"/>
                <a:ea typeface="Times New Roman" panose="02020603050405020304" pitchFamily="18" charset="0"/>
                <a:cs typeface="Arial" panose="020B0604020202020204" pitchFamily="34" charset="0"/>
                <a:hlinkClick r:id="rId3"/>
              </a:rPr>
              <a:t>http://www.pittsfordschools.org/files/filesystem/PrintShop%20Request%20Form.pdf</a:t>
            </a:r>
            <a:endParaRPr lang="en-US" sz="1200" dirty="0">
              <a:latin typeface="Arial" panose="020B0604020202020204" pitchFamily="34" charset="0"/>
              <a:ea typeface="Times New Roman" panose="02020603050405020304" pitchFamily="18" charset="0"/>
              <a:cs typeface="Arial" panose="020B0604020202020204" pitchFamily="34" charset="0"/>
            </a:endParaRPr>
          </a:p>
          <a:p>
            <a:r>
              <a:rPr lang="en-US" sz="1200" dirty="0">
                <a:latin typeface="Arial" panose="020B0604020202020204" pitchFamily="34" charset="0"/>
                <a:ea typeface="Times New Roman" panose="02020603050405020304" pitchFamily="18" charset="0"/>
                <a:cs typeface="Arial" panose="020B0604020202020204" pitchFamily="34" charset="0"/>
              </a:rPr>
              <a:t> </a:t>
            </a:r>
          </a:p>
          <a:p>
            <a:r>
              <a:rPr lang="en-US" sz="1200" dirty="0">
                <a:latin typeface="Arial" panose="020B0604020202020204" pitchFamily="34" charset="0"/>
                <a:ea typeface="Times New Roman" panose="02020603050405020304" pitchFamily="18" charset="0"/>
                <a:cs typeface="Arial" panose="020B0604020202020204" pitchFamily="34" charset="0"/>
              </a:rPr>
              <a:t>The copying is done by Ed </a:t>
            </a:r>
            <a:r>
              <a:rPr lang="en-US" sz="1200" dirty="0" err="1">
                <a:latin typeface="Arial" panose="020B0604020202020204" pitchFamily="34" charset="0"/>
                <a:ea typeface="Times New Roman" panose="02020603050405020304" pitchFamily="18" charset="0"/>
                <a:cs typeface="Arial" panose="020B0604020202020204" pitchFamily="34" charset="0"/>
              </a:rPr>
              <a:t>Pretko</a:t>
            </a:r>
            <a:r>
              <a:rPr lang="en-US" sz="1200" dirty="0">
                <a:latin typeface="Arial" panose="020B0604020202020204" pitchFamily="34" charset="0"/>
                <a:ea typeface="Times New Roman" panose="02020603050405020304" pitchFamily="18" charset="0"/>
                <a:cs typeface="Arial" panose="020B0604020202020204" pitchFamily="34" charset="0"/>
              </a:rPr>
              <a:t>, District Printer, Room 306 Barker Rd. Middle School. You can get copies picked up at the Print Shop or arrange for it to be at your school. He prefers pdf files. His email is </a:t>
            </a:r>
            <a:r>
              <a:rPr lang="en-US" sz="1200" u="sng" dirty="0">
                <a:latin typeface="Arial" panose="020B0604020202020204" pitchFamily="34" charset="0"/>
                <a:ea typeface="Times New Roman" panose="02020603050405020304" pitchFamily="18" charset="0"/>
                <a:cs typeface="Arial" panose="020B0604020202020204" pitchFamily="34" charset="0"/>
                <a:hlinkClick r:id="rId4"/>
              </a:rPr>
              <a:t>Ed_Pretko@pittsford.monroe.edu</a:t>
            </a:r>
            <a:r>
              <a:rPr lang="en-US" sz="1200" dirty="0">
                <a:latin typeface="Arial" panose="020B0604020202020204" pitchFamily="34" charset="0"/>
                <a:ea typeface="Times New Roman" panose="02020603050405020304" pitchFamily="18" charset="0"/>
                <a:cs typeface="Arial" panose="020B0604020202020204" pitchFamily="34" charset="0"/>
              </a:rPr>
              <a:t> and his phone is 267-1086.</a:t>
            </a:r>
          </a:p>
          <a:p>
            <a:r>
              <a:rPr lang="en-US" sz="1200" dirty="0">
                <a:latin typeface="Arial" panose="020B0604020202020204" pitchFamily="34" charset="0"/>
                <a:ea typeface="Times New Roman" panose="02020603050405020304" pitchFamily="18" charset="0"/>
                <a:cs typeface="Arial" panose="020B0604020202020204" pitchFamily="34" charset="0"/>
              </a:rPr>
              <a:t> </a:t>
            </a:r>
          </a:p>
          <a:p>
            <a:r>
              <a:rPr lang="en-US" sz="1200" dirty="0">
                <a:latin typeface="Arial" panose="020B0604020202020204" pitchFamily="34" charset="0"/>
                <a:ea typeface="Times New Roman" panose="02020603050405020304" pitchFamily="18" charset="0"/>
                <a:cs typeface="Arial" panose="020B0604020202020204" pitchFamily="34" charset="0"/>
              </a:rPr>
              <a:t>He doesn’t have specialty paper like the mint green card stock needed for this project, so you need to provide. He will cut and separate into bundles for each class amount.</a:t>
            </a:r>
          </a:p>
          <a:p>
            <a:r>
              <a:rPr lang="en-US" sz="1200" dirty="0">
                <a:latin typeface="Arial" panose="020B0604020202020204" pitchFamily="34" charset="0"/>
                <a:ea typeface="Times New Roman" panose="02020603050405020304" pitchFamily="18" charset="0"/>
                <a:cs typeface="Arial" panose="020B0604020202020204" pitchFamily="34" charset="0"/>
              </a:rPr>
              <a:t> </a:t>
            </a:r>
          </a:p>
          <a:p>
            <a:r>
              <a:rPr lang="en-US" sz="1200" dirty="0">
                <a:latin typeface="Arial" panose="020B0604020202020204" pitchFamily="34" charset="0"/>
                <a:ea typeface="Times New Roman" panose="02020603050405020304" pitchFamily="18" charset="0"/>
                <a:cs typeface="Arial" panose="020B0604020202020204" pitchFamily="34" charset="0"/>
              </a:rPr>
              <a:t>The hours are: 7:30-12 and 12:30-3:30 M-F.</a:t>
            </a:r>
          </a:p>
        </p:txBody>
      </p:sp>
      <p:sp>
        <p:nvSpPr>
          <p:cNvPr id="4" name="TextBox 3"/>
          <p:cNvSpPr txBox="1"/>
          <p:nvPr/>
        </p:nvSpPr>
        <p:spPr>
          <a:xfrm>
            <a:off x="4432588" y="1337023"/>
            <a:ext cx="4504054" cy="615553"/>
          </a:xfrm>
          <a:prstGeom prst="rect">
            <a:avLst/>
          </a:prstGeom>
          <a:noFill/>
        </p:spPr>
        <p:txBody>
          <a:bodyPr wrap="none" rtlCol="0">
            <a:spAutoFit/>
          </a:bodyPr>
          <a:lstStyle/>
          <a:p>
            <a:r>
              <a:rPr lang="en-US" b="1" u="sng" dirty="0">
                <a:latin typeface="Arial Black" panose="020B0A04020102020204" pitchFamily="34" charset="0"/>
              </a:rPr>
              <a:t>This project needs a lot of copies:</a:t>
            </a:r>
          </a:p>
          <a:p>
            <a:pPr algn="ctr"/>
            <a:r>
              <a:rPr lang="en-US" sz="1600" b="1" dirty="0">
                <a:solidFill>
                  <a:srgbClr val="FF0000"/>
                </a:solidFill>
                <a:latin typeface="Arial Black" panose="020B0A04020102020204" pitchFamily="34" charset="0"/>
              </a:rPr>
              <a:t>see next screen for those details</a:t>
            </a:r>
          </a:p>
        </p:txBody>
      </p:sp>
      <p:sp>
        <p:nvSpPr>
          <p:cNvPr id="5" name="TextBox 4"/>
          <p:cNvSpPr txBox="1"/>
          <p:nvPr/>
        </p:nvSpPr>
        <p:spPr>
          <a:xfrm>
            <a:off x="120595" y="133805"/>
            <a:ext cx="2705292" cy="276999"/>
          </a:xfrm>
          <a:prstGeom prst="rect">
            <a:avLst/>
          </a:prstGeom>
          <a:noFill/>
          <a:ln>
            <a:solidFill>
              <a:schemeClr val="tx1"/>
            </a:solidFill>
          </a:ln>
        </p:spPr>
        <p:txBody>
          <a:bodyPr wrap="none" rtlCol="0">
            <a:spAutoFit/>
          </a:bodyPr>
          <a:lstStyle/>
          <a:p>
            <a:r>
              <a:rPr lang="en-US" sz="1200" b="1" dirty="0">
                <a:latin typeface="Arial" panose="020B0604020202020204" pitchFamily="34" charset="0"/>
                <a:cs typeface="Arial" panose="020B0604020202020204" pitchFamily="34" charset="0"/>
              </a:rPr>
              <a:t>4</a:t>
            </a:r>
            <a:r>
              <a:rPr lang="en-US" sz="1200" b="1" baseline="30000" dirty="0">
                <a:latin typeface="Arial" panose="020B0604020202020204" pitchFamily="34" charset="0"/>
                <a:cs typeface="Arial" panose="020B0604020202020204" pitchFamily="34" charset="0"/>
              </a:rPr>
              <a:t>th</a:t>
            </a:r>
            <a:r>
              <a:rPr lang="en-US" sz="1200" b="1" dirty="0">
                <a:latin typeface="Arial" panose="020B0604020202020204" pitchFamily="34" charset="0"/>
                <a:cs typeface="Arial" panose="020B0604020202020204" pitchFamily="34" charset="0"/>
              </a:rPr>
              <a:t> grade AA:  Immigration/Sabuda</a:t>
            </a:r>
            <a:endParaRPr lang="en-US" sz="1200" dirty="0">
              <a:latin typeface="Arial" panose="020B0604020202020204" pitchFamily="34" charset="0"/>
              <a:cs typeface="Arial" panose="020B0604020202020204" pitchFamily="34" charset="0"/>
            </a:endParaRPr>
          </a:p>
        </p:txBody>
      </p:sp>
      <p:sp>
        <p:nvSpPr>
          <p:cNvPr id="6" name="TextBox 5"/>
          <p:cNvSpPr txBox="1"/>
          <p:nvPr/>
        </p:nvSpPr>
        <p:spPr>
          <a:xfrm>
            <a:off x="7696200" y="133805"/>
            <a:ext cx="1143262" cy="276999"/>
          </a:xfrm>
          <a:prstGeom prst="rect">
            <a:avLst/>
          </a:prstGeom>
          <a:noFill/>
          <a:ln>
            <a:solidFill>
              <a:schemeClr val="tx1"/>
            </a:solidFill>
          </a:ln>
        </p:spPr>
        <p:txBody>
          <a:bodyPr wrap="none" rtlCol="0">
            <a:spAutoFit/>
          </a:bodyPr>
          <a:lstStyle/>
          <a:p>
            <a:r>
              <a:rPr lang="en-US" sz="1200" b="1" dirty="0">
                <a:latin typeface="Arial" panose="020B0604020202020204" pitchFamily="34" charset="0"/>
                <a:cs typeface="Arial" panose="020B0604020202020204" pitchFamily="34" charset="0"/>
              </a:rPr>
              <a:t>PREP:  1 of 5</a:t>
            </a:r>
          </a:p>
        </p:txBody>
      </p:sp>
    </p:spTree>
    <p:extLst>
      <p:ext uri="{BB962C8B-B14F-4D97-AF65-F5344CB8AC3E}">
        <p14:creationId xmlns:p14="http://schemas.microsoft.com/office/powerpoint/2010/main" val="1283679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C:\Users\terita\Pictures\2014_04_22\IMG_766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2201"/>
          <a:stretch/>
        </p:blipFill>
        <p:spPr bwMode="auto">
          <a:xfrm>
            <a:off x="5638800" y="2243171"/>
            <a:ext cx="1231746" cy="1598298"/>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terita\Pictures\2014_04_22\IMG_766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90" r="2815" b="7067"/>
          <a:stretch/>
        </p:blipFill>
        <p:spPr bwMode="auto">
          <a:xfrm>
            <a:off x="7665781" y="5715001"/>
            <a:ext cx="1254657" cy="9293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2518" y="2243171"/>
            <a:ext cx="5051482" cy="4247317"/>
          </a:xfrm>
          <a:prstGeom prst="rect">
            <a:avLst/>
          </a:prstGeom>
          <a:noFill/>
        </p:spPr>
        <p:txBody>
          <a:bodyPr wrap="square" rtlCol="0">
            <a:spAutoFit/>
          </a:bodyPr>
          <a:lstStyle/>
          <a:p>
            <a:r>
              <a:rPr lang="en-US" sz="1000" u="sng" dirty="0">
                <a:solidFill>
                  <a:schemeClr val="bg1"/>
                </a:solidFill>
                <a:latin typeface="Arial Black" panose="020B0A04020102020204" pitchFamily="34" charset="0"/>
                <a:cs typeface="Arial" panose="020B0604020202020204" pitchFamily="34" charset="0"/>
              </a:rPr>
              <a:t>“</a:t>
            </a:r>
            <a:r>
              <a:rPr lang="en-US" sz="1000" u="sng" dirty="0">
                <a:latin typeface="Arial Black" panose="020B0A04020102020204" pitchFamily="34" charset="0"/>
                <a:cs typeface="Arial" panose="020B0604020202020204" pitchFamily="34" charset="0"/>
              </a:rPr>
              <a:t>Double Headed”  Statue of Liberty --- PRINT on GREEN PAPER</a:t>
            </a:r>
            <a:endParaRPr lang="en-US" sz="1000" b="1" dirty="0">
              <a:latin typeface="Arial" panose="020B0604020202020204" pitchFamily="34" charset="0"/>
              <a:cs typeface="Arial" panose="020B0604020202020204" pitchFamily="34" charset="0"/>
            </a:endParaRPr>
          </a:p>
          <a:p>
            <a:pPr lvl="1"/>
            <a:r>
              <a:rPr lang="en-US" sz="1000" b="1" dirty="0">
                <a:latin typeface="Arial" panose="020B0604020202020204" pitchFamily="34" charset="0"/>
                <a:cs typeface="Arial" panose="020B0604020202020204" pitchFamily="34" charset="0"/>
              </a:rPr>
              <a:t>Find Double Statue of Liberty  “MASTER COPY” in grade’s storage bin or </a:t>
            </a:r>
            <a:r>
              <a:rPr lang="en-US" sz="1000" b="1" u="sng" dirty="0">
                <a:solidFill>
                  <a:srgbClr val="FF0000"/>
                </a:solidFill>
                <a:latin typeface="Arial" panose="020B0604020202020204" pitchFamily="34" charset="0"/>
                <a:cs typeface="Arial" panose="020B0604020202020204" pitchFamily="34" charset="0"/>
              </a:rPr>
              <a:t>send PDF file TWO  LADY  LIBERTIES  side  by side +  form +  GREEN STOCK PAPER (preferred method).</a:t>
            </a:r>
          </a:p>
          <a:p>
            <a:pPr marL="800100" lvl="1" indent="-342900">
              <a:buFont typeface="Wingdings" panose="05000000000000000000" pitchFamily="2" charset="2"/>
              <a:buChar char="Ø"/>
            </a:pPr>
            <a:endParaRPr lang="en-US" sz="1000" dirty="0">
              <a:solidFill>
                <a:schemeClr val="bg1"/>
              </a:solidFill>
              <a:latin typeface="Arial" panose="020B0604020202020204" pitchFamily="34" charset="0"/>
              <a:cs typeface="Arial" panose="020B0604020202020204" pitchFamily="34" charset="0"/>
            </a:endParaRPr>
          </a:p>
          <a:p>
            <a:pPr marL="800100" lvl="1" indent="-342900">
              <a:buFont typeface="Wingdings" panose="05000000000000000000" pitchFamily="2" charset="2"/>
              <a:buChar char="Ø"/>
            </a:pPr>
            <a:r>
              <a:rPr lang="en-US" sz="1000" dirty="0">
                <a:latin typeface="Arial" panose="020B0604020202020204" pitchFamily="34" charset="0"/>
                <a:cs typeface="Arial" panose="020B0604020202020204" pitchFamily="34" charset="0"/>
              </a:rPr>
              <a:t>Complete Print Center Request Form (avail on school website) </a:t>
            </a:r>
          </a:p>
          <a:p>
            <a:pPr marL="800100" lvl="1" indent="-342900">
              <a:buFont typeface="Wingdings" panose="05000000000000000000" pitchFamily="2" charset="2"/>
              <a:buChar char="Ø"/>
            </a:pPr>
            <a:r>
              <a:rPr lang="en-US" sz="1000" dirty="0">
                <a:latin typeface="Arial" panose="020B0604020202020204" pitchFamily="34" charset="0"/>
                <a:cs typeface="Arial" panose="020B0604020202020204" pitchFamily="34" charset="0"/>
              </a:rPr>
              <a:t>Copies should be made on the </a:t>
            </a:r>
            <a:r>
              <a:rPr lang="en-US" sz="1000" b="1" u="sng" dirty="0">
                <a:latin typeface="Arial" panose="020B0604020202020204" pitchFamily="34" charset="0"/>
                <a:cs typeface="Arial" panose="020B0604020202020204" pitchFamily="34" charset="0"/>
              </a:rPr>
              <a:t>90 lb. GREEN</a:t>
            </a:r>
            <a:r>
              <a:rPr lang="en-US" sz="1000" dirty="0">
                <a:latin typeface="Arial" panose="020B0604020202020204" pitchFamily="34" charset="0"/>
                <a:cs typeface="Arial" panose="020B0604020202020204" pitchFamily="34" charset="0"/>
              </a:rPr>
              <a:t> stock paper, so you have to delivery it to Printer at BRMS. </a:t>
            </a:r>
          </a:p>
          <a:p>
            <a:pPr marL="800100" lvl="1" indent="-342900">
              <a:buFont typeface="Wingdings" panose="05000000000000000000" pitchFamily="2" charset="2"/>
              <a:buChar char="Ø"/>
            </a:pPr>
            <a:r>
              <a:rPr lang="en-US" sz="1000" dirty="0">
                <a:latin typeface="Arial" panose="020B0604020202020204" pitchFamily="34" charset="0"/>
                <a:cs typeface="Arial" panose="020B0604020202020204" pitchFamily="34" charset="0"/>
              </a:rPr>
              <a:t>Request on form to cut in half (along dotted line)</a:t>
            </a:r>
          </a:p>
          <a:p>
            <a:pPr marL="800100" lvl="1" indent="-342900">
              <a:buFont typeface="Wingdings" panose="05000000000000000000" pitchFamily="2" charset="2"/>
              <a:buChar char="Ø"/>
            </a:pPr>
            <a:r>
              <a:rPr lang="en-US" sz="1000" dirty="0">
                <a:latin typeface="Arial" panose="020B0604020202020204" pitchFamily="34" charset="0"/>
                <a:cs typeface="Arial" panose="020B0604020202020204" pitchFamily="34" charset="0"/>
              </a:rPr>
              <a:t>Each students gets (1) Liberty…. so (1) page = 2 students</a:t>
            </a:r>
          </a:p>
          <a:p>
            <a:endParaRPr lang="en-US" sz="1000" dirty="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a:p>
            <a:r>
              <a:rPr lang="en-US" sz="1000" b="1" u="sng" dirty="0">
                <a:latin typeface="Arial Black" panose="020B0A04020102020204" pitchFamily="34" charset="0"/>
                <a:cs typeface="Arial" panose="020B0604020202020204" pitchFamily="34" charset="0"/>
              </a:rPr>
              <a:t>Suitcases</a:t>
            </a:r>
            <a:r>
              <a:rPr lang="en-US" sz="1000" dirty="0">
                <a:latin typeface="Arial Black" panose="020B0A040201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 </a:t>
            </a:r>
            <a:endParaRPr lang="en-US" sz="1000" b="1" dirty="0">
              <a:latin typeface="Arial" panose="020B0604020202020204" pitchFamily="34" charset="0"/>
              <a:cs typeface="Arial" panose="020B0604020202020204" pitchFamily="34" charset="0"/>
            </a:endParaRPr>
          </a:p>
          <a:p>
            <a:pPr lvl="1"/>
            <a:r>
              <a:rPr lang="en-US" sz="1000" b="1" dirty="0">
                <a:latin typeface="Arial" panose="020B0604020202020204" pitchFamily="34" charset="0"/>
                <a:cs typeface="Arial" panose="020B0604020202020204" pitchFamily="34" charset="0"/>
              </a:rPr>
              <a:t>Find  “MASTER COPY” in the grade’s storage bin </a:t>
            </a:r>
            <a:r>
              <a:rPr lang="en-US" sz="1000" b="1" u="sng" dirty="0">
                <a:solidFill>
                  <a:srgbClr val="FF0000"/>
                </a:solidFill>
                <a:latin typeface="Arial" panose="020B0604020202020204" pitchFamily="34" charset="0"/>
                <a:cs typeface="Arial" panose="020B0604020202020204" pitchFamily="34" charset="0"/>
              </a:rPr>
              <a:t>or send PDF file + form</a:t>
            </a:r>
          </a:p>
          <a:p>
            <a:pPr marL="800100" lvl="1" indent="-342900">
              <a:buFont typeface="Wingdings" panose="05000000000000000000" pitchFamily="2" charset="2"/>
              <a:buChar char="Ø"/>
            </a:pPr>
            <a:r>
              <a:rPr lang="en-US" sz="1000" dirty="0">
                <a:latin typeface="Arial" panose="020B0604020202020204" pitchFamily="34" charset="0"/>
                <a:cs typeface="Arial" panose="020B0604020202020204" pitchFamily="34" charset="0"/>
              </a:rPr>
              <a:t>Complete Print Center Request Form (on school website)</a:t>
            </a:r>
          </a:p>
          <a:p>
            <a:pPr marL="800100" lvl="1" indent="-342900">
              <a:buFont typeface="Wingdings" panose="05000000000000000000" pitchFamily="2" charset="2"/>
              <a:buChar char="Ø"/>
            </a:pPr>
            <a:r>
              <a:rPr lang="en-US" sz="1000" dirty="0">
                <a:latin typeface="Arial" panose="020B0604020202020204" pitchFamily="34" charset="0"/>
                <a:cs typeface="Arial" panose="020B0604020202020204" pitchFamily="34" charset="0"/>
              </a:rPr>
              <a:t>Copies should be made onto REGULAR white copy paper</a:t>
            </a:r>
          </a:p>
          <a:p>
            <a:pPr marL="800100" lvl="1" indent="-342900">
              <a:buFont typeface="Wingdings" panose="05000000000000000000" pitchFamily="2" charset="2"/>
              <a:buChar char="Ø"/>
            </a:pPr>
            <a:r>
              <a:rPr lang="en-US" sz="1000" dirty="0">
                <a:latin typeface="Arial" panose="020B0604020202020204" pitchFamily="34" charset="0"/>
                <a:cs typeface="Arial" panose="020B0604020202020204" pitchFamily="34" charset="0"/>
              </a:rPr>
              <a:t>Request  on form to cut into quarters.</a:t>
            </a:r>
          </a:p>
          <a:p>
            <a:pPr marL="800100" lvl="1" indent="-342900">
              <a:buFont typeface="Wingdings" panose="05000000000000000000" pitchFamily="2" charset="2"/>
              <a:buChar char="Ø"/>
            </a:pPr>
            <a:r>
              <a:rPr lang="en-US" sz="1000" dirty="0">
                <a:latin typeface="Arial" panose="020B0604020202020204" pitchFamily="34" charset="0"/>
                <a:cs typeface="Arial" panose="020B0604020202020204" pitchFamily="34" charset="0"/>
              </a:rPr>
              <a:t>Each student gets (1) suit case…. so (1) page = 4 students</a:t>
            </a:r>
          </a:p>
          <a:p>
            <a:pPr lvl="1"/>
            <a:endParaRPr lang="en-US" sz="1000" dirty="0">
              <a:latin typeface="Arial" panose="020B0604020202020204" pitchFamily="34" charset="0"/>
              <a:cs typeface="Arial" panose="020B0604020202020204" pitchFamily="34" charset="0"/>
            </a:endParaRPr>
          </a:p>
          <a:p>
            <a:pPr lvl="1"/>
            <a:endParaRPr lang="en-US" sz="1000" dirty="0">
              <a:latin typeface="Arial" panose="020B0604020202020204" pitchFamily="34" charset="0"/>
              <a:cs typeface="Arial" panose="020B0604020202020204" pitchFamily="34" charset="0"/>
            </a:endParaRPr>
          </a:p>
          <a:p>
            <a:pPr marL="800100" lvl="1" indent="-342900">
              <a:buFont typeface="+mj-lt"/>
              <a:buAutoNum type="arabicPeriod"/>
            </a:pPr>
            <a:endParaRPr lang="en-US" sz="1000" dirty="0">
              <a:latin typeface="Arial" panose="020B0604020202020204" pitchFamily="34" charset="0"/>
              <a:cs typeface="Arial" panose="020B0604020202020204" pitchFamily="34" charset="0"/>
            </a:endParaRPr>
          </a:p>
          <a:p>
            <a:r>
              <a:rPr lang="en-US" sz="1000" b="1" u="sng" dirty="0">
                <a:latin typeface="Arial Black" panose="020B0A04020102020204" pitchFamily="34" charset="0"/>
                <a:cs typeface="Arial" panose="020B0604020202020204" pitchFamily="34" charset="0"/>
              </a:rPr>
              <a:t>“My Talents &amp; Abilities” </a:t>
            </a:r>
            <a:r>
              <a:rPr lang="en-US" sz="1000" dirty="0">
                <a:latin typeface="Arial Black" panose="020B0A04020102020204" pitchFamily="34" charset="0"/>
                <a:cs typeface="Arial" panose="020B0604020202020204" pitchFamily="34" charset="0"/>
              </a:rPr>
              <a:t> </a:t>
            </a:r>
            <a:endParaRPr lang="en-US" sz="1000" b="1" dirty="0">
              <a:latin typeface="Arial" panose="020B0604020202020204" pitchFamily="34" charset="0"/>
              <a:cs typeface="Arial" panose="020B0604020202020204" pitchFamily="34" charset="0"/>
            </a:endParaRPr>
          </a:p>
          <a:p>
            <a:pPr lvl="1"/>
            <a:r>
              <a:rPr lang="en-US" sz="1000" b="1" dirty="0">
                <a:latin typeface="Arial" panose="020B0604020202020204" pitchFamily="34" charset="0"/>
                <a:cs typeface="Arial" panose="020B0604020202020204" pitchFamily="34" charset="0"/>
              </a:rPr>
              <a:t>Find  “MASTER COPY” in the grade’s storage bin </a:t>
            </a:r>
            <a:r>
              <a:rPr lang="en-US" sz="1000" b="1" u="sng" dirty="0">
                <a:solidFill>
                  <a:srgbClr val="FF0000"/>
                </a:solidFill>
                <a:latin typeface="Arial" panose="020B0604020202020204" pitchFamily="34" charset="0"/>
                <a:cs typeface="Arial" panose="020B0604020202020204" pitchFamily="34" charset="0"/>
              </a:rPr>
              <a:t>or send PDF file + form</a:t>
            </a:r>
          </a:p>
          <a:p>
            <a:pPr marL="800100" lvl="1" indent="-342900">
              <a:buFont typeface="Wingdings" panose="05000000000000000000" pitchFamily="2" charset="2"/>
              <a:buChar char="Ø"/>
            </a:pPr>
            <a:r>
              <a:rPr lang="en-US" sz="1000" dirty="0">
                <a:latin typeface="Arial" panose="020B0604020202020204" pitchFamily="34" charset="0"/>
                <a:cs typeface="Arial" panose="020B0604020202020204" pitchFamily="34" charset="0"/>
              </a:rPr>
              <a:t>Complete Print Center Request Form (avail on school website)</a:t>
            </a:r>
          </a:p>
          <a:p>
            <a:pPr marL="800100" lvl="1" indent="-342900">
              <a:buFont typeface="Wingdings" panose="05000000000000000000" pitchFamily="2" charset="2"/>
              <a:buChar char="Ø"/>
            </a:pPr>
            <a:r>
              <a:rPr lang="en-US" sz="1000" dirty="0">
                <a:latin typeface="Arial" panose="020B0604020202020204" pitchFamily="34" charset="0"/>
                <a:cs typeface="Arial" panose="020B0604020202020204" pitchFamily="34" charset="0"/>
              </a:rPr>
              <a:t>Copies should be made on REGULAR white copy paper</a:t>
            </a:r>
          </a:p>
          <a:p>
            <a:pPr marL="800100" lvl="1" indent="-342900">
              <a:buFont typeface="Wingdings" panose="05000000000000000000" pitchFamily="2" charset="2"/>
              <a:buChar char="Ø"/>
            </a:pPr>
            <a:r>
              <a:rPr lang="en-US" sz="1000" dirty="0">
                <a:latin typeface="Arial" panose="020B0604020202020204" pitchFamily="34" charset="0"/>
                <a:cs typeface="Arial" panose="020B0604020202020204" pitchFamily="34" charset="0"/>
              </a:rPr>
              <a:t>Each students gets (1) page</a:t>
            </a:r>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13182" t="14286" r="15389" b="9524"/>
          <a:stretch/>
        </p:blipFill>
        <p:spPr>
          <a:xfrm rot="10800000">
            <a:off x="7629922" y="4282037"/>
            <a:ext cx="1257305" cy="1005843"/>
          </a:xfrm>
          <a:prstGeom prst="rect">
            <a:avLst/>
          </a:prstGeom>
        </p:spPr>
      </p:pic>
      <p:sp>
        <p:nvSpPr>
          <p:cNvPr id="9" name="TextBox 8"/>
          <p:cNvSpPr txBox="1"/>
          <p:nvPr/>
        </p:nvSpPr>
        <p:spPr>
          <a:xfrm>
            <a:off x="7350289" y="133805"/>
            <a:ext cx="1143262" cy="276999"/>
          </a:xfrm>
          <a:prstGeom prst="rect">
            <a:avLst/>
          </a:prstGeom>
          <a:noFill/>
          <a:ln>
            <a:solidFill>
              <a:schemeClr val="tx1"/>
            </a:solidFill>
          </a:ln>
        </p:spPr>
        <p:txBody>
          <a:bodyPr wrap="none" rtlCol="0">
            <a:spAutoFit/>
          </a:bodyPr>
          <a:lstStyle/>
          <a:p>
            <a:r>
              <a:rPr lang="en-US" sz="1200" b="1" dirty="0">
                <a:latin typeface="Arial" panose="020B0604020202020204" pitchFamily="34" charset="0"/>
                <a:cs typeface="Arial" panose="020B0604020202020204" pitchFamily="34" charset="0"/>
              </a:rPr>
              <a:t>PREP:  2 of 5</a:t>
            </a:r>
          </a:p>
        </p:txBody>
      </p:sp>
      <p:sp>
        <p:nvSpPr>
          <p:cNvPr id="10" name="TextBox 9"/>
          <p:cNvSpPr txBox="1"/>
          <p:nvPr/>
        </p:nvSpPr>
        <p:spPr>
          <a:xfrm>
            <a:off x="120595" y="133805"/>
            <a:ext cx="2705292" cy="276999"/>
          </a:xfrm>
          <a:prstGeom prst="rect">
            <a:avLst/>
          </a:prstGeom>
          <a:noFill/>
          <a:ln>
            <a:solidFill>
              <a:schemeClr val="tx1"/>
            </a:solidFill>
          </a:ln>
        </p:spPr>
        <p:txBody>
          <a:bodyPr wrap="none" rtlCol="0">
            <a:spAutoFit/>
          </a:bodyPr>
          <a:lstStyle/>
          <a:p>
            <a:r>
              <a:rPr lang="en-US" sz="1200" b="1" dirty="0">
                <a:latin typeface="Arial" panose="020B0604020202020204" pitchFamily="34" charset="0"/>
                <a:cs typeface="Arial" panose="020B0604020202020204" pitchFamily="34" charset="0"/>
              </a:rPr>
              <a:t>4</a:t>
            </a:r>
            <a:r>
              <a:rPr lang="en-US" sz="1200" b="1" baseline="30000" dirty="0">
                <a:latin typeface="Arial" panose="020B0604020202020204" pitchFamily="34" charset="0"/>
                <a:cs typeface="Arial" panose="020B0604020202020204" pitchFamily="34" charset="0"/>
              </a:rPr>
              <a:t>th</a:t>
            </a:r>
            <a:r>
              <a:rPr lang="en-US" sz="1200" b="1" dirty="0">
                <a:latin typeface="Arial" panose="020B0604020202020204" pitchFamily="34" charset="0"/>
                <a:cs typeface="Arial" panose="020B0604020202020204" pitchFamily="34" charset="0"/>
              </a:rPr>
              <a:t> grade AA:  Immigration/Sabuda</a:t>
            </a:r>
            <a:endParaRPr lang="en-US" sz="1200" dirty="0">
              <a:latin typeface="Arial" panose="020B0604020202020204" pitchFamily="34" charset="0"/>
              <a:cs typeface="Arial" panose="020B0604020202020204" pitchFamily="34" charset="0"/>
            </a:endParaRPr>
          </a:p>
        </p:txBody>
      </p:sp>
      <p:pic>
        <p:nvPicPr>
          <p:cNvPr id="12" name="Picture 2" descr="C:\Users\terita\Pictures\2014_04_23\IMG_7682.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9644" t="45986" r="3076"/>
          <a:stretch/>
        </p:blipFill>
        <p:spPr bwMode="auto">
          <a:xfrm>
            <a:off x="7045441" y="2243171"/>
            <a:ext cx="1881082" cy="161174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14400" y="614786"/>
            <a:ext cx="7772400" cy="1338828"/>
          </a:xfrm>
          <a:prstGeom prst="rect">
            <a:avLst/>
          </a:prstGeom>
        </p:spPr>
        <p:txBody>
          <a:bodyPr wrap="square">
            <a:spAutoFit/>
          </a:bodyPr>
          <a:lstStyle/>
          <a:p>
            <a:pPr algn="ctr">
              <a:lnSpc>
                <a:spcPct val="150000"/>
              </a:lnSpc>
            </a:pPr>
            <a:r>
              <a:rPr lang="en-US" dirty="0">
                <a:latin typeface="Arial Black" panose="020B0A04020102020204" pitchFamily="34" charset="0"/>
                <a:cs typeface="Arial" panose="020B0604020202020204" pitchFamily="34" charset="0"/>
              </a:rPr>
              <a:t>COMPLETE Print Center Request Form </a:t>
            </a:r>
            <a:r>
              <a:rPr lang="en-US" sz="1100" dirty="0">
                <a:latin typeface="Arial Black" panose="020B0A04020102020204" pitchFamily="34" charset="0"/>
                <a:cs typeface="Arial" panose="020B0604020202020204" pitchFamily="34" charset="0"/>
              </a:rPr>
              <a:t>(see previous page) </a:t>
            </a:r>
          </a:p>
          <a:p>
            <a:pPr algn="ctr">
              <a:lnSpc>
                <a:spcPct val="150000"/>
              </a:lnSpc>
            </a:pPr>
            <a:r>
              <a:rPr lang="en-US" u="sng" dirty="0">
                <a:latin typeface="Arial Black" panose="020B0A04020102020204" pitchFamily="34" charset="0"/>
                <a:cs typeface="Arial" panose="020B0604020202020204" pitchFamily="34" charset="0"/>
              </a:rPr>
              <a:t>FOR EACH PRINT JOB</a:t>
            </a:r>
          </a:p>
          <a:p>
            <a:pPr algn="ctr">
              <a:lnSpc>
                <a:spcPct val="150000"/>
              </a:lnSpc>
            </a:pPr>
            <a:r>
              <a:rPr lang="en-US" dirty="0">
                <a:latin typeface="Arial Black" panose="020B0A04020102020204" pitchFamily="34" charset="0"/>
                <a:cs typeface="Arial" panose="020B0604020202020204" pitchFamily="34" charset="0"/>
              </a:rPr>
              <a:t>and give to Printer at Barker Middle School</a:t>
            </a:r>
          </a:p>
        </p:txBody>
      </p:sp>
    </p:spTree>
    <p:extLst>
      <p:ext uri="{BB962C8B-B14F-4D97-AF65-F5344CB8AC3E}">
        <p14:creationId xmlns:p14="http://schemas.microsoft.com/office/powerpoint/2010/main" val="3869933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704399" y="1093369"/>
            <a:ext cx="4999496" cy="5401479"/>
          </a:xfrm>
          <a:prstGeom prst="rect">
            <a:avLst/>
          </a:prstGeom>
        </p:spPr>
        <p:txBody>
          <a:bodyPr wrap="square">
            <a:spAutoFit/>
          </a:bodyPr>
          <a:lstStyle/>
          <a:p>
            <a:r>
              <a:rPr lang="en-US" sz="1600" b="1" dirty="0">
                <a:latin typeface="Arial" panose="020B0604020202020204" pitchFamily="34" charset="0"/>
                <a:cs typeface="Arial" panose="020B0604020202020204" pitchFamily="34" charset="0"/>
              </a:rPr>
              <a:t>If Printer hasn’t already done so…</a:t>
            </a:r>
          </a:p>
          <a:p>
            <a:r>
              <a:rPr lang="en-US" sz="1600" b="1" dirty="0">
                <a:latin typeface="Arial" panose="020B0604020202020204" pitchFamily="34" charset="0"/>
                <a:cs typeface="Arial" panose="020B0604020202020204" pitchFamily="34" charset="0"/>
              </a:rPr>
              <a:t>CUT UP COPIES once they are returned:</a:t>
            </a:r>
          </a:p>
          <a:p>
            <a:endParaRPr lang="en-US" sz="1600" b="1" u="sng" dirty="0">
              <a:latin typeface="Arial" panose="020B0604020202020204" pitchFamily="34" charset="0"/>
              <a:cs typeface="Arial" panose="020B0604020202020204" pitchFamily="34" charset="0"/>
            </a:endParaRPr>
          </a:p>
          <a:p>
            <a:endParaRPr lang="en-US" sz="1200" b="1" u="sng" dirty="0">
              <a:latin typeface="Arial" panose="020B0604020202020204" pitchFamily="34" charset="0"/>
              <a:cs typeface="Arial" panose="020B0604020202020204" pitchFamily="34" charset="0"/>
            </a:endParaRPr>
          </a:p>
          <a:p>
            <a:endParaRPr lang="en-US" sz="1200" b="1" u="sng" dirty="0">
              <a:latin typeface="Arial" panose="020B0604020202020204" pitchFamily="34" charset="0"/>
              <a:cs typeface="Arial" panose="020B0604020202020204" pitchFamily="34" charset="0"/>
            </a:endParaRPr>
          </a:p>
          <a:p>
            <a:r>
              <a:rPr lang="en-US" sz="1200" b="1" u="sng" dirty="0">
                <a:latin typeface="Arial" panose="020B0604020202020204" pitchFamily="34" charset="0"/>
                <a:cs typeface="Arial" panose="020B0604020202020204" pitchFamily="34" charset="0"/>
              </a:rPr>
              <a:t>DOUBLE HEADED Statue of Liberty</a:t>
            </a:r>
          </a:p>
          <a:p>
            <a:pPr marL="628650" lvl="1"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Cut them down the middle carefully</a:t>
            </a:r>
          </a:p>
          <a:p>
            <a:pPr marL="628650" lvl="1"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Each student gets (1)</a:t>
            </a:r>
          </a:p>
          <a:p>
            <a:endParaRPr lang="en-US" sz="1200" b="1" u="sng" dirty="0">
              <a:latin typeface="Arial" panose="020B0604020202020204" pitchFamily="34" charset="0"/>
              <a:cs typeface="Arial" panose="020B0604020202020204" pitchFamily="34" charset="0"/>
            </a:endParaRPr>
          </a:p>
          <a:p>
            <a:endParaRPr lang="en-US" sz="1200" b="1" u="sng" dirty="0">
              <a:latin typeface="Arial" panose="020B0604020202020204" pitchFamily="34" charset="0"/>
              <a:cs typeface="Arial" panose="020B0604020202020204" pitchFamily="34" charset="0"/>
            </a:endParaRPr>
          </a:p>
          <a:p>
            <a:r>
              <a:rPr lang="en-US" sz="1200" b="1" u="sng" dirty="0">
                <a:latin typeface="Arial" panose="020B0604020202020204" pitchFamily="34" charset="0"/>
                <a:cs typeface="Arial" panose="020B0604020202020204" pitchFamily="34" charset="0"/>
              </a:rPr>
              <a:t>SUITCASES:</a:t>
            </a:r>
          </a:p>
          <a:p>
            <a:pPr marL="628650" lvl="1"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Cut them up leaving a little white around each one</a:t>
            </a:r>
          </a:p>
          <a:p>
            <a:pPr marL="628650" lvl="1"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There are 4-suitcases per sheet</a:t>
            </a:r>
          </a:p>
          <a:p>
            <a:pPr marL="628650" lvl="1"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Each student gets (1)</a:t>
            </a: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b="1" u="sng" dirty="0">
              <a:latin typeface="Arial" panose="020B0604020202020204" pitchFamily="34" charset="0"/>
              <a:cs typeface="Arial" panose="020B0604020202020204" pitchFamily="34" charset="0"/>
            </a:endParaRPr>
          </a:p>
          <a:p>
            <a:r>
              <a:rPr lang="en-US" sz="1200" b="1" u="sng" dirty="0">
                <a:latin typeface="Arial" panose="020B0604020202020204" pitchFamily="34" charset="0"/>
                <a:cs typeface="Arial" panose="020B0604020202020204" pitchFamily="34" charset="0"/>
              </a:rPr>
              <a:t>RED &amp; BLUE Construction paper</a:t>
            </a:r>
            <a:r>
              <a:rPr lang="en-US" sz="1200" b="1" dirty="0">
                <a:latin typeface="Arial" panose="020B0604020202020204" pitchFamily="34" charset="0"/>
                <a:cs typeface="Arial" panose="020B0604020202020204" pitchFamily="34" charset="0"/>
              </a:rPr>
              <a:t>  (9”x12” size)</a:t>
            </a:r>
          </a:p>
          <a:p>
            <a:pPr marL="628650" lvl="1" indent="-171450">
              <a:buFont typeface="Arial" panose="020B0604020202020204" pitchFamily="34" charset="0"/>
              <a:buChar char="•"/>
            </a:pPr>
            <a:endParaRPr lang="en-US" sz="1050"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sz="1050" dirty="0">
                <a:latin typeface="Arial" panose="020B0604020202020204" pitchFamily="34" charset="0"/>
                <a:cs typeface="Arial" panose="020B0604020202020204" pitchFamily="34" charset="0"/>
              </a:rPr>
              <a:t>Cut each page into  (4)-sections that are 4 ½” x 6” each.</a:t>
            </a:r>
          </a:p>
          <a:p>
            <a:pPr marL="285750" indent="-285750">
              <a:buFont typeface="Wingdings" panose="05000000000000000000" pitchFamily="2" charset="2"/>
              <a:buChar char="Ø"/>
            </a:pPr>
            <a:endParaRPr lang="en-US" sz="1050"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sz="1050" dirty="0">
                <a:latin typeface="Arial" panose="020B0604020202020204" pitchFamily="34" charset="0"/>
                <a:cs typeface="Arial" panose="020B0604020202020204" pitchFamily="34" charset="0"/>
              </a:rPr>
              <a:t>The students will glue these into their pop-up and then glue their suit case on top of it; so it’s background color  to help suit case stand out as a focal point to bring in the colors of the United States.</a:t>
            </a:r>
          </a:p>
          <a:p>
            <a:pPr lvl="1"/>
            <a:endParaRPr lang="en-US" sz="1050"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sz="1050" b="1" dirty="0">
                <a:latin typeface="Arial" panose="020B0604020202020204" pitchFamily="34" charset="0"/>
                <a:cs typeface="Arial" panose="020B0604020202020204" pitchFamily="34" charset="0"/>
              </a:rPr>
              <a:t>VIP:  Each student gets </a:t>
            </a:r>
            <a:r>
              <a:rPr lang="en-US" sz="1050" b="1" u="sng" dirty="0">
                <a:latin typeface="Arial" panose="020B0604020202020204" pitchFamily="34" charset="0"/>
                <a:cs typeface="Arial" panose="020B0604020202020204" pitchFamily="34" charset="0"/>
              </a:rPr>
              <a:t>only one color</a:t>
            </a:r>
            <a:r>
              <a:rPr lang="en-US" sz="1050" b="1" dirty="0">
                <a:latin typeface="Arial" panose="020B0604020202020204" pitchFamily="34" charset="0"/>
                <a:cs typeface="Arial" panose="020B0604020202020204" pitchFamily="34" charset="0"/>
              </a:rPr>
              <a:t>; RED </a:t>
            </a:r>
            <a:r>
              <a:rPr lang="en-US" sz="1050" b="1" u="sng" dirty="0">
                <a:latin typeface="Arial" panose="020B0604020202020204" pitchFamily="34" charset="0"/>
                <a:cs typeface="Arial" panose="020B0604020202020204" pitchFamily="34" charset="0"/>
              </a:rPr>
              <a:t>or</a:t>
            </a:r>
            <a:r>
              <a:rPr lang="en-US" sz="1050" b="1" dirty="0">
                <a:latin typeface="Arial" panose="020B0604020202020204" pitchFamily="34" charset="0"/>
                <a:cs typeface="Arial" panose="020B0604020202020204" pitchFamily="34" charset="0"/>
              </a:rPr>
              <a:t>  BLUE   (alternate the two colors, so every other students gets BLUE, </a:t>
            </a:r>
            <a:r>
              <a:rPr lang="en-US" sz="1050" b="1" dirty="0" err="1">
                <a:latin typeface="Arial" panose="020B0604020202020204" pitchFamily="34" charset="0"/>
                <a:cs typeface="Arial" panose="020B0604020202020204" pitchFamily="34" charset="0"/>
              </a:rPr>
              <a:t>etc</a:t>
            </a:r>
            <a:r>
              <a:rPr lang="en-US" sz="1050" b="1" dirty="0">
                <a:latin typeface="Arial" panose="020B0604020202020204" pitchFamily="34" charset="0"/>
                <a:cs typeface="Arial" panose="020B0604020202020204" pitchFamily="34" charset="0"/>
              </a:rPr>
              <a:t>)</a:t>
            </a:r>
          </a:p>
        </p:txBody>
      </p:sp>
      <p:pic>
        <p:nvPicPr>
          <p:cNvPr id="3" name="Picture 2" descr="C:\Users\terita\Pictures\2014_04_22\IMG_768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819" t="10526" r="2590" b="11961"/>
          <a:stretch/>
        </p:blipFill>
        <p:spPr bwMode="auto">
          <a:xfrm>
            <a:off x="6111218" y="4763729"/>
            <a:ext cx="2727982" cy="173111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4845" y="1219200"/>
            <a:ext cx="1727199" cy="1295400"/>
          </a:xfrm>
          <a:prstGeom prst="rect">
            <a:avLst/>
          </a:prstGeom>
        </p:spPr>
      </p:pic>
      <p:sp>
        <p:nvSpPr>
          <p:cNvPr id="5" name="TextBox 4"/>
          <p:cNvSpPr txBox="1"/>
          <p:nvPr/>
        </p:nvSpPr>
        <p:spPr>
          <a:xfrm>
            <a:off x="7350289" y="133805"/>
            <a:ext cx="1143262" cy="276999"/>
          </a:xfrm>
          <a:prstGeom prst="rect">
            <a:avLst/>
          </a:prstGeom>
          <a:noFill/>
          <a:ln>
            <a:solidFill>
              <a:schemeClr val="tx1"/>
            </a:solidFill>
          </a:ln>
        </p:spPr>
        <p:txBody>
          <a:bodyPr wrap="none" rtlCol="0">
            <a:spAutoFit/>
          </a:bodyPr>
          <a:lstStyle/>
          <a:p>
            <a:r>
              <a:rPr lang="en-US" sz="1200" b="1" dirty="0">
                <a:latin typeface="Arial" panose="020B0604020202020204" pitchFamily="34" charset="0"/>
                <a:cs typeface="Arial" panose="020B0604020202020204" pitchFamily="34" charset="0"/>
              </a:rPr>
              <a:t>PREP:  3 of 5</a:t>
            </a:r>
          </a:p>
        </p:txBody>
      </p:sp>
      <p:sp>
        <p:nvSpPr>
          <p:cNvPr id="6" name="TextBox 5"/>
          <p:cNvSpPr txBox="1"/>
          <p:nvPr/>
        </p:nvSpPr>
        <p:spPr>
          <a:xfrm>
            <a:off x="120595" y="133805"/>
            <a:ext cx="2705292" cy="276999"/>
          </a:xfrm>
          <a:prstGeom prst="rect">
            <a:avLst/>
          </a:prstGeom>
          <a:noFill/>
          <a:ln>
            <a:solidFill>
              <a:schemeClr val="tx1"/>
            </a:solidFill>
          </a:ln>
        </p:spPr>
        <p:txBody>
          <a:bodyPr wrap="none" rtlCol="0">
            <a:spAutoFit/>
          </a:bodyPr>
          <a:lstStyle/>
          <a:p>
            <a:r>
              <a:rPr lang="en-US" sz="1200" b="1" dirty="0">
                <a:latin typeface="Arial" panose="020B0604020202020204" pitchFamily="34" charset="0"/>
                <a:cs typeface="Arial" panose="020B0604020202020204" pitchFamily="34" charset="0"/>
              </a:rPr>
              <a:t>4</a:t>
            </a:r>
            <a:r>
              <a:rPr lang="en-US" sz="1200" b="1" baseline="30000" dirty="0">
                <a:latin typeface="Arial" panose="020B0604020202020204" pitchFamily="34" charset="0"/>
                <a:cs typeface="Arial" panose="020B0604020202020204" pitchFamily="34" charset="0"/>
              </a:rPr>
              <a:t>th</a:t>
            </a:r>
            <a:r>
              <a:rPr lang="en-US" sz="1200" b="1" dirty="0">
                <a:latin typeface="Arial" panose="020B0604020202020204" pitchFamily="34" charset="0"/>
                <a:cs typeface="Arial" panose="020B0604020202020204" pitchFamily="34" charset="0"/>
              </a:rPr>
              <a:t> grade AA:  Immigration/Sabuda</a:t>
            </a:r>
            <a:endParaRPr lang="en-US" sz="12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11046" t="9524" r="13954" b="9524"/>
          <a:stretch/>
        </p:blipFill>
        <p:spPr>
          <a:xfrm rot="10800000">
            <a:off x="6224844" y="2723821"/>
            <a:ext cx="1727199" cy="1398209"/>
          </a:xfrm>
          <a:prstGeom prst="rect">
            <a:avLst/>
          </a:prstGeom>
        </p:spPr>
      </p:pic>
      <p:sp>
        <p:nvSpPr>
          <p:cNvPr id="8" name="Rectangle 7"/>
          <p:cNvSpPr/>
          <p:nvPr/>
        </p:nvSpPr>
        <p:spPr>
          <a:xfrm>
            <a:off x="410703" y="904875"/>
            <a:ext cx="8428497" cy="354452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56927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17955</TotalTime>
  <Words>4259</Words>
  <Application>Microsoft Office PowerPoint</Application>
  <PresentationFormat>On-screen Show (4:3)</PresentationFormat>
  <Paragraphs>543</Paragraphs>
  <Slides>18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Arial Black</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terita</dc:creator>
  <cp:lastModifiedBy>Terita Allart</cp:lastModifiedBy>
  <cp:revision>821</cp:revision>
  <cp:lastPrinted>2015-04-29T11:13:37Z</cp:lastPrinted>
  <dcterms:created xsi:type="dcterms:W3CDTF">2013-01-16T14:01:17Z</dcterms:created>
  <dcterms:modified xsi:type="dcterms:W3CDTF">2016-03-14T13:13:17Z</dcterms:modified>
</cp:coreProperties>
</file>